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
      <p:font typeface="Amatic SC"/>
      <p:regular r:id="rId43"/>
      <p:bold r:id="rId44"/>
    </p:embeddedFont>
    <p:embeddedFont>
      <p:font typeface="Montserrat"/>
      <p:regular r:id="rId45"/>
      <p:bold r:id="rId46"/>
      <p:italic r:id="rId47"/>
      <p:boldItalic r:id="rId48"/>
    </p:embeddedFont>
    <p:embeddedFont>
      <p:font typeface="Montserrat Light"/>
      <p:regular r:id="rId49"/>
      <p:bold r:id="rId50"/>
      <p:italic r:id="rId51"/>
      <p:boldItalic r:id="rId52"/>
    </p:embeddedFont>
    <p:embeddedFont>
      <p:font typeface="Average"/>
      <p:regular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regular.fntdata"/><Relationship Id="rId34" Type="http://schemas.openxmlformats.org/officeDocument/2006/relationships/slide" Target="slides/slide30.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Nunito-regular.fntdata"/><Relationship Id="rId38"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Light-italic.fntdata"/><Relationship Id="rId50" Type="http://schemas.openxmlformats.org/officeDocument/2006/relationships/font" Target="fonts/MontserratLight-bold.fntdata"/><Relationship Id="rId53" Type="http://schemas.openxmlformats.org/officeDocument/2006/relationships/font" Target="fonts/Average-regular.fntdata"/><Relationship Id="rId52" Type="http://schemas.openxmlformats.org/officeDocument/2006/relationships/font" Target="fonts/MontserratLight-boldItalic.fntdata"/><Relationship Id="rId11" Type="http://schemas.openxmlformats.org/officeDocument/2006/relationships/slide" Target="slides/slide7.xml"/><Relationship Id="rId55" Type="http://schemas.openxmlformats.org/officeDocument/2006/relationships/font" Target="fonts/Oswald-bold.fntdata"/><Relationship Id="rId10" Type="http://schemas.openxmlformats.org/officeDocument/2006/relationships/slide" Target="slides/slide6.xml"/><Relationship Id="rId54"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www.python.org" TargetMode="External"/><Relationship Id="rId4" Type="http://schemas.openxmlformats.org/officeDocument/2006/relationships/image" Target="../media/image22.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www.tensorflow.org" TargetMode="External"/><Relationship Id="rId4" Type="http://schemas.openxmlformats.org/officeDocument/2006/relationships/image" Target="../media/image19.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playground.tensorflow.org/" TargetMode="External"/><Relationship Id="rId4" Type="http://schemas.openxmlformats.org/officeDocument/2006/relationships/image" Target="../media/image20.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playground.tensorflow.org/"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5.jp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www.youtube.com/watch?v=g0TaYhjpOfo"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1.jpg"/><Relationship Id="rId5" Type="http://schemas.openxmlformats.org/officeDocument/2006/relationships/hyperlink" Target="http://www.youtube.com/watch?v=HAfLCTRuh7U" TargetMode="External"/><Relationship Id="rId6"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b="0" l="15239" r="15239" t="0"/>
          <a:stretch/>
        </p:blipFill>
        <p:spPr>
          <a:xfrm>
            <a:off x="1393069" y="0"/>
            <a:ext cx="635786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idx="4294967295" type="ctrTitle"/>
          </p:nvPr>
        </p:nvSpPr>
        <p:spPr>
          <a:xfrm>
            <a:off x="1103775" y="1018925"/>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3,327</a:t>
            </a:r>
            <a:endParaRPr sz="3600"/>
          </a:p>
        </p:txBody>
      </p:sp>
      <p:sp>
        <p:nvSpPr>
          <p:cNvPr id="127" name="Shape 127"/>
          <p:cNvSpPr txBox="1"/>
          <p:nvPr>
            <p:ph idx="4294967295" type="subTitle"/>
          </p:nvPr>
        </p:nvSpPr>
        <p:spPr>
          <a:xfrm>
            <a:off x="1014375" y="2719250"/>
            <a:ext cx="1662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t>Number of AI companies listed on Crunchbase</a:t>
            </a:r>
            <a:endParaRPr sz="1200"/>
          </a:p>
        </p:txBody>
      </p:sp>
      <p:cxnSp>
        <p:nvCxnSpPr>
          <p:cNvPr id="128" name="Shape 128"/>
          <p:cNvCxnSpPr/>
          <p:nvPr/>
        </p:nvCxnSpPr>
        <p:spPr>
          <a:xfrm>
            <a:off x="1347525" y="2226425"/>
            <a:ext cx="1085700" cy="0"/>
          </a:xfrm>
          <a:prstGeom prst="straightConnector1">
            <a:avLst/>
          </a:prstGeom>
          <a:noFill/>
          <a:ln cap="flat" cmpd="sng" w="38100">
            <a:solidFill>
              <a:schemeClr val="dk2"/>
            </a:solidFill>
            <a:prstDash val="solid"/>
            <a:round/>
            <a:headEnd len="med" w="med" type="none"/>
            <a:tailEnd len="med" w="med" type="none"/>
          </a:ln>
        </p:spPr>
      </p:cxnSp>
      <p:sp>
        <p:nvSpPr>
          <p:cNvPr id="129" name="Shape 129"/>
          <p:cNvSpPr txBox="1"/>
          <p:nvPr>
            <p:ph idx="4294967295" type="ctrTitle"/>
          </p:nvPr>
        </p:nvSpPr>
        <p:spPr>
          <a:xfrm>
            <a:off x="6556425" y="1065550"/>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$37B</a:t>
            </a:r>
            <a:endParaRPr sz="3600"/>
          </a:p>
        </p:txBody>
      </p:sp>
      <p:sp>
        <p:nvSpPr>
          <p:cNvPr id="130" name="Shape 130"/>
          <p:cNvSpPr txBox="1"/>
          <p:nvPr>
            <p:ph idx="4294967295" type="subTitle"/>
          </p:nvPr>
        </p:nvSpPr>
        <p:spPr>
          <a:xfrm>
            <a:off x="6467025" y="2765875"/>
            <a:ext cx="1662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t>Amount of total spend in AI by 2025</a:t>
            </a:r>
            <a:endParaRPr sz="1200"/>
          </a:p>
        </p:txBody>
      </p:sp>
      <p:cxnSp>
        <p:nvCxnSpPr>
          <p:cNvPr id="131" name="Shape 131"/>
          <p:cNvCxnSpPr/>
          <p:nvPr/>
        </p:nvCxnSpPr>
        <p:spPr>
          <a:xfrm>
            <a:off x="6800175" y="2226425"/>
            <a:ext cx="1085700" cy="0"/>
          </a:xfrm>
          <a:prstGeom prst="straightConnector1">
            <a:avLst/>
          </a:prstGeom>
          <a:noFill/>
          <a:ln cap="flat" cmpd="sng" w="38100">
            <a:solidFill>
              <a:schemeClr val="dk2"/>
            </a:solidFill>
            <a:prstDash val="solid"/>
            <a:round/>
            <a:headEnd len="med" w="med" type="none"/>
            <a:tailEnd len="med" w="med" type="none"/>
          </a:ln>
        </p:spPr>
      </p:cxnSp>
      <p:sp>
        <p:nvSpPr>
          <p:cNvPr id="132" name="Shape 132"/>
          <p:cNvSpPr txBox="1"/>
          <p:nvPr>
            <p:ph idx="4294967295" type="ctrTitle"/>
          </p:nvPr>
        </p:nvSpPr>
        <p:spPr>
          <a:xfrm>
            <a:off x="3674925" y="1042225"/>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$5B</a:t>
            </a:r>
            <a:endParaRPr sz="3600"/>
          </a:p>
        </p:txBody>
      </p:sp>
      <p:sp>
        <p:nvSpPr>
          <p:cNvPr id="133" name="Shape 133"/>
          <p:cNvSpPr txBox="1"/>
          <p:nvPr>
            <p:ph idx="4294967295" type="subTitle"/>
          </p:nvPr>
        </p:nvSpPr>
        <p:spPr>
          <a:xfrm>
            <a:off x="3585525" y="2742550"/>
            <a:ext cx="1662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t>Amount venture capital firms invested in AI-related firms in 2017</a:t>
            </a:r>
            <a:endParaRPr sz="1200"/>
          </a:p>
        </p:txBody>
      </p:sp>
      <p:cxnSp>
        <p:nvCxnSpPr>
          <p:cNvPr id="134" name="Shape 134"/>
          <p:cNvCxnSpPr/>
          <p:nvPr/>
        </p:nvCxnSpPr>
        <p:spPr>
          <a:xfrm>
            <a:off x="3918675" y="2226425"/>
            <a:ext cx="1085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idx="1" type="body"/>
          </p:nvPr>
        </p:nvSpPr>
        <p:spPr>
          <a:xfrm>
            <a:off x="4832400" y="390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Light"/>
                <a:ea typeface="Montserrat Light"/>
                <a:cs typeface="Montserrat Light"/>
                <a:sym typeface="Montserrat Light"/>
              </a:rPr>
              <a:t>Natural Language Processing</a:t>
            </a:r>
            <a:endParaRPr>
              <a:latin typeface="Montserrat Light"/>
              <a:ea typeface="Montserrat Light"/>
              <a:cs typeface="Montserrat Light"/>
              <a:sym typeface="Montserrat Light"/>
            </a:endParaRPr>
          </a:p>
          <a:p>
            <a:pPr indent="0" lvl="0" marL="0" rt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rtl="0">
              <a:spcBef>
                <a:spcPts val="1600"/>
              </a:spcBef>
              <a:spcAft>
                <a:spcPts val="1600"/>
              </a:spcAft>
              <a:buNone/>
            </a:pPr>
            <a:r>
              <a:rPr lang="en">
                <a:latin typeface="Montserrat Light"/>
                <a:ea typeface="Montserrat Light"/>
                <a:cs typeface="Montserrat Light"/>
                <a:sym typeface="Montserrat Light"/>
              </a:rPr>
              <a:t>Context Awareness</a:t>
            </a:r>
            <a:endParaRPr>
              <a:latin typeface="Montserrat Light"/>
              <a:ea typeface="Montserrat Light"/>
              <a:cs typeface="Montserrat Light"/>
              <a:sym typeface="Montserrat Light"/>
            </a:endParaRPr>
          </a:p>
        </p:txBody>
      </p:sp>
      <p:sp>
        <p:nvSpPr>
          <p:cNvPr id="140" name="Shape 140"/>
          <p:cNvSpPr txBox="1"/>
          <p:nvPr>
            <p:ph type="title"/>
          </p:nvPr>
        </p:nvSpPr>
        <p:spPr>
          <a:xfrm>
            <a:off x="311700" y="445025"/>
            <a:ext cx="4103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Buzzwords</a:t>
            </a:r>
            <a:endParaRPr b="1"/>
          </a:p>
        </p:txBody>
      </p:sp>
      <p:sp>
        <p:nvSpPr>
          <p:cNvPr id="141" name="Shape 1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Montserrat Light"/>
                <a:ea typeface="Montserrat Light"/>
                <a:cs typeface="Montserrat Light"/>
                <a:sym typeface="Montserrat Light"/>
              </a:rPr>
              <a:t>Machine Learning</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rPr lang="en">
                <a:latin typeface="Montserrat Light"/>
                <a:ea typeface="Montserrat Light"/>
                <a:cs typeface="Montserrat Light"/>
                <a:sym typeface="Montserrat Light"/>
              </a:rPr>
              <a:t>Deep Learning</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0"/>
              </a:spcAft>
              <a:buNone/>
            </a:pPr>
            <a:r>
              <a:t/>
            </a:r>
            <a:endParaRPr>
              <a:latin typeface="Montserrat Light"/>
              <a:ea typeface="Montserrat Light"/>
              <a:cs typeface="Montserrat Light"/>
              <a:sym typeface="Montserrat Light"/>
            </a:endParaRPr>
          </a:p>
          <a:p>
            <a:pPr indent="0" lvl="0" marL="0">
              <a:spcBef>
                <a:spcPts val="1600"/>
              </a:spcBef>
              <a:spcAft>
                <a:spcPts val="1600"/>
              </a:spcAft>
              <a:buNone/>
            </a:pPr>
            <a:r>
              <a:t/>
            </a:r>
            <a:endParaRPr>
              <a:latin typeface="Montserrat Light"/>
              <a:ea typeface="Montserrat Light"/>
              <a:cs typeface="Montserrat Light"/>
              <a:sym typeface="Montserrat Light"/>
            </a:endParaRPr>
          </a:p>
        </p:txBody>
      </p:sp>
      <p:pic>
        <p:nvPicPr>
          <p:cNvPr id="142" name="Shape 142"/>
          <p:cNvPicPr preferRelativeResize="0"/>
          <p:nvPr/>
        </p:nvPicPr>
        <p:blipFill>
          <a:blip r:embed="rId3">
            <a:alphaModFix/>
          </a:blip>
          <a:stretch>
            <a:fillRect/>
          </a:stretch>
        </p:blipFill>
        <p:spPr>
          <a:xfrm>
            <a:off x="992300" y="1590500"/>
            <a:ext cx="2278451" cy="1139225"/>
          </a:xfrm>
          <a:prstGeom prst="rect">
            <a:avLst/>
          </a:prstGeom>
          <a:noFill/>
          <a:ln>
            <a:noFill/>
          </a:ln>
          <a:effectLst>
            <a:outerShdw blurRad="314325" rotWithShape="0" algn="bl" dir="3720000" dist="9525">
              <a:srgbClr val="000000">
                <a:alpha val="50000"/>
              </a:srgbClr>
            </a:outerShdw>
          </a:effectLst>
        </p:spPr>
      </p:pic>
      <p:pic>
        <p:nvPicPr>
          <p:cNvPr id="143" name="Shape 143"/>
          <p:cNvPicPr preferRelativeResize="0"/>
          <p:nvPr/>
        </p:nvPicPr>
        <p:blipFill>
          <a:blip r:embed="rId4">
            <a:alphaModFix/>
          </a:blip>
          <a:stretch>
            <a:fillRect/>
          </a:stretch>
        </p:blipFill>
        <p:spPr>
          <a:xfrm>
            <a:off x="648138" y="3415650"/>
            <a:ext cx="2966776" cy="1077300"/>
          </a:xfrm>
          <a:prstGeom prst="rect">
            <a:avLst/>
          </a:prstGeom>
          <a:noFill/>
          <a:ln>
            <a:noFill/>
          </a:ln>
        </p:spPr>
      </p:pic>
      <p:pic>
        <p:nvPicPr>
          <p:cNvPr id="144" name="Shape 144"/>
          <p:cNvPicPr preferRelativeResize="0"/>
          <p:nvPr/>
        </p:nvPicPr>
        <p:blipFill>
          <a:blip r:embed="rId5">
            <a:alphaModFix/>
          </a:blip>
          <a:stretch>
            <a:fillRect/>
          </a:stretch>
        </p:blipFill>
        <p:spPr>
          <a:xfrm>
            <a:off x="5915825" y="927800"/>
            <a:ext cx="2278450" cy="1139225"/>
          </a:xfrm>
          <a:prstGeom prst="rect">
            <a:avLst/>
          </a:prstGeom>
          <a:noFill/>
          <a:ln>
            <a:noFill/>
          </a:ln>
          <a:effectLst>
            <a:outerShdw blurRad="385763" rotWithShape="0" algn="bl" dir="5400000" dist="19050">
              <a:srgbClr val="000000">
                <a:alpha val="50000"/>
              </a:srgbClr>
            </a:outerShdw>
          </a:effectLst>
        </p:spPr>
      </p:pic>
      <p:pic>
        <p:nvPicPr>
          <p:cNvPr id="145" name="Shape 145"/>
          <p:cNvPicPr preferRelativeResize="0"/>
          <p:nvPr/>
        </p:nvPicPr>
        <p:blipFill rotWithShape="1">
          <a:blip r:embed="rId6">
            <a:alphaModFix/>
          </a:blip>
          <a:srcRect b="129" l="0" r="0" t="129"/>
          <a:stretch/>
        </p:blipFill>
        <p:spPr>
          <a:xfrm>
            <a:off x="5461075" y="2856475"/>
            <a:ext cx="2548575" cy="1458775"/>
          </a:xfrm>
          <a:prstGeom prst="rect">
            <a:avLst/>
          </a:prstGeom>
          <a:noFill/>
          <a:ln>
            <a:noFill/>
          </a:ln>
          <a:effectLst>
            <a:outerShdw blurRad="485775"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1007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Machine Learning</a:t>
            </a:r>
            <a:endParaRPr sz="3000"/>
          </a:p>
        </p:txBody>
      </p:sp>
      <p:sp>
        <p:nvSpPr>
          <p:cNvPr id="151" name="Shape 151"/>
          <p:cNvSpPr txBox="1"/>
          <p:nvPr>
            <p:ph idx="4294967295" type="body"/>
          </p:nvPr>
        </p:nvSpPr>
        <p:spPr>
          <a:xfrm>
            <a:off x="532200" y="1632450"/>
            <a:ext cx="8079600" cy="1878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a:latin typeface="Montserrat"/>
                <a:ea typeface="Montserrat"/>
                <a:cs typeface="Montserrat"/>
                <a:sym typeface="Montserrat"/>
              </a:rPr>
              <a:t>Supervised Learning </a:t>
            </a:r>
            <a:endParaRPr b="1">
              <a:latin typeface="Montserrat"/>
              <a:ea typeface="Montserrat"/>
              <a:cs typeface="Montserrat"/>
              <a:sym typeface="Montserrat"/>
            </a:endParaRPr>
          </a:p>
          <a:p>
            <a:pPr indent="457200" lvl="0" marL="457200" rtl="0">
              <a:lnSpc>
                <a:spcPct val="100000"/>
              </a:lnSpc>
              <a:spcBef>
                <a:spcPts val="0"/>
              </a:spcBef>
              <a:spcAft>
                <a:spcPts val="0"/>
              </a:spcAft>
              <a:buNone/>
            </a:pPr>
            <a:r>
              <a:rPr lang="en">
                <a:latin typeface="Montserrat Light"/>
                <a:ea typeface="Montserrat Light"/>
                <a:cs typeface="Montserrat Light"/>
                <a:sym typeface="Montserrat Light"/>
              </a:rPr>
              <a:t>(Input and Output is specified for training)</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rPr b="1" lang="en">
                <a:latin typeface="Montserrat"/>
                <a:ea typeface="Montserrat"/>
                <a:cs typeface="Montserrat"/>
                <a:sym typeface="Montserrat"/>
              </a:rPr>
              <a:t>Unsupervised Learning </a:t>
            </a:r>
            <a:endParaRPr b="1">
              <a:latin typeface="Montserrat"/>
              <a:ea typeface="Montserrat"/>
              <a:cs typeface="Montserrat"/>
              <a:sym typeface="Montserrat"/>
            </a:endParaRPr>
          </a:p>
          <a:p>
            <a:pPr indent="457200" lvl="0" marL="457200" rtl="0">
              <a:lnSpc>
                <a:spcPct val="100000"/>
              </a:lnSpc>
              <a:spcBef>
                <a:spcPts val="0"/>
              </a:spcBef>
              <a:spcAft>
                <a:spcPts val="0"/>
              </a:spcAft>
              <a:buNone/>
            </a:pPr>
            <a:r>
              <a:rPr lang="en">
                <a:latin typeface="Montserrat Light"/>
                <a:ea typeface="Montserrat Light"/>
                <a:cs typeface="Montserrat Light"/>
                <a:sym typeface="Montserrat Light"/>
              </a:rPr>
              <a:t>(Only input is given to recognise patterns)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rPr b="1" lang="en">
                <a:latin typeface="Montserrat"/>
                <a:ea typeface="Montserrat"/>
                <a:cs typeface="Montserrat"/>
                <a:sym typeface="Montserrat"/>
              </a:rPr>
              <a:t>Reinforcement learning </a:t>
            </a:r>
            <a:endParaRPr b="1">
              <a:latin typeface="Montserrat"/>
              <a:ea typeface="Montserrat"/>
              <a:cs typeface="Montserrat"/>
              <a:sym typeface="Montserrat"/>
            </a:endParaRPr>
          </a:p>
          <a:p>
            <a:pPr indent="457200" lvl="0" marL="457200" rtl="0">
              <a:lnSpc>
                <a:spcPct val="100000"/>
              </a:lnSpc>
              <a:spcBef>
                <a:spcPts val="0"/>
              </a:spcBef>
              <a:spcAft>
                <a:spcPts val="0"/>
              </a:spcAft>
              <a:buNone/>
            </a:pPr>
            <a:r>
              <a:rPr lang="en">
                <a:latin typeface="Montserrat Light"/>
                <a:ea typeface="Montserrat Light"/>
                <a:cs typeface="Montserrat Light"/>
                <a:sym typeface="Montserrat Light"/>
              </a:rPr>
              <a:t>(Real world feedback is provided to system on the go)</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37092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Deep Learning</a:t>
            </a:r>
            <a:endParaRPr sz="3000"/>
          </a:p>
        </p:txBody>
      </p:sp>
      <p:sp>
        <p:nvSpPr>
          <p:cNvPr id="157" name="Shape 157"/>
          <p:cNvSpPr txBox="1"/>
          <p:nvPr>
            <p:ph idx="4294967295" type="body"/>
          </p:nvPr>
        </p:nvSpPr>
        <p:spPr>
          <a:xfrm>
            <a:off x="532200" y="3256375"/>
            <a:ext cx="8079600" cy="1878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latin typeface="Montserrat Light"/>
                <a:ea typeface="Montserrat Light"/>
                <a:cs typeface="Montserrat Light"/>
                <a:sym typeface="Montserrat Light"/>
              </a:rPr>
              <a:t>Deep Learning is </a:t>
            </a:r>
            <a:r>
              <a:rPr b="1" lang="en">
                <a:latin typeface="Montserrat"/>
                <a:ea typeface="Montserrat"/>
                <a:cs typeface="Montserrat"/>
                <a:sym typeface="Montserrat"/>
              </a:rPr>
              <a:t>a type of Machine Learning </a:t>
            </a:r>
            <a:r>
              <a:rPr lang="en">
                <a:latin typeface="Montserrat Light"/>
                <a:ea typeface="Montserrat Light"/>
                <a:cs typeface="Montserrat Light"/>
                <a:sym typeface="Montserrat Light"/>
              </a:rPr>
              <a:t>which includes </a:t>
            </a:r>
            <a:r>
              <a:rPr b="1" lang="en">
                <a:latin typeface="Montserrat"/>
                <a:ea typeface="Montserrat"/>
                <a:cs typeface="Montserrat"/>
                <a:sym typeface="Montserrat"/>
              </a:rPr>
              <a:t>multiple adjustable blocks</a:t>
            </a:r>
            <a:r>
              <a:rPr lang="en">
                <a:latin typeface="Montserrat Light"/>
                <a:ea typeface="Montserrat Light"/>
                <a:cs typeface="Montserrat Light"/>
                <a:sym typeface="Montserrat Light"/>
              </a:rPr>
              <a:t> to produce better results.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rPr b="1" lang="en">
                <a:latin typeface="Montserrat"/>
                <a:ea typeface="Montserrat"/>
                <a:cs typeface="Montserrat"/>
                <a:sym typeface="Montserrat"/>
              </a:rPr>
              <a:t>Neural networks </a:t>
            </a:r>
            <a:r>
              <a:rPr lang="en">
                <a:latin typeface="Montserrat Light"/>
                <a:ea typeface="Montserrat Light"/>
                <a:cs typeface="Montserrat Light"/>
                <a:sym typeface="Montserrat Light"/>
              </a:rPr>
              <a:t>is about applying the same rules of human brain to generate intelligence.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a:latin typeface="Montserrat Light"/>
              <a:ea typeface="Montserrat Light"/>
              <a:cs typeface="Montserrat Light"/>
              <a:sym typeface="Montserrat Light"/>
            </a:endParaRPr>
          </a:p>
        </p:txBody>
      </p:sp>
      <p:pic>
        <p:nvPicPr>
          <p:cNvPr id="158" name="Shape 158"/>
          <p:cNvPicPr preferRelativeResize="0"/>
          <p:nvPr/>
        </p:nvPicPr>
        <p:blipFill>
          <a:blip r:embed="rId3">
            <a:alphaModFix/>
          </a:blip>
          <a:stretch>
            <a:fillRect/>
          </a:stretch>
        </p:blipFill>
        <p:spPr>
          <a:xfrm>
            <a:off x="1462600" y="842050"/>
            <a:ext cx="6218799" cy="2334275"/>
          </a:xfrm>
          <a:prstGeom prst="rect">
            <a:avLst/>
          </a:prstGeom>
          <a:noFill/>
          <a:ln>
            <a:noFill/>
          </a:ln>
          <a:effectLst>
            <a:outerShdw blurRad="714375" rotWithShape="0" algn="bl" dir="5400000" dist="57150">
              <a:srgbClr val="FFFFFF">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37092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Natural Language Processing</a:t>
            </a:r>
            <a:endParaRPr sz="3000"/>
          </a:p>
        </p:txBody>
      </p:sp>
      <p:pic>
        <p:nvPicPr>
          <p:cNvPr id="164" name="Shape 164"/>
          <p:cNvPicPr preferRelativeResize="0"/>
          <p:nvPr/>
        </p:nvPicPr>
        <p:blipFill rotWithShape="1">
          <a:blip r:embed="rId3">
            <a:alphaModFix/>
          </a:blip>
          <a:srcRect b="0" l="0" r="0" t="7885"/>
          <a:stretch/>
        </p:blipFill>
        <p:spPr>
          <a:xfrm>
            <a:off x="758375" y="736875"/>
            <a:ext cx="7627250" cy="4303150"/>
          </a:xfrm>
          <a:prstGeom prst="rect">
            <a:avLst/>
          </a:prstGeom>
          <a:noFill/>
          <a:ln>
            <a:noFill/>
          </a:ln>
          <a:effectLst>
            <a:outerShdw blurRad="400050" rotWithShape="0" algn="bl" dir="5400000" dist="19050">
              <a:srgbClr val="FFFFFF">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37092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Context Awareness</a:t>
            </a:r>
            <a:endParaRPr sz="3000"/>
          </a:p>
        </p:txBody>
      </p:sp>
      <p:sp>
        <p:nvSpPr>
          <p:cNvPr id="170" name="Shape 170"/>
          <p:cNvSpPr txBox="1"/>
          <p:nvPr>
            <p:ph idx="4294967295" type="body"/>
          </p:nvPr>
        </p:nvSpPr>
        <p:spPr>
          <a:xfrm>
            <a:off x="532200" y="921450"/>
            <a:ext cx="8079600" cy="187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900">
                <a:latin typeface="Montserrat"/>
                <a:ea typeface="Montserrat"/>
                <a:cs typeface="Montserrat"/>
                <a:sym typeface="Montserrat"/>
              </a:rPr>
              <a:t>Adaptation</a:t>
            </a:r>
            <a:r>
              <a:rPr lang="en">
                <a:latin typeface="Montserrat Light"/>
                <a:ea typeface="Montserrat Light"/>
                <a:cs typeface="Montserrat Light"/>
                <a:sym typeface="Montserrat Light"/>
              </a:rPr>
              <a:t>, </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b="1" lang="en">
                <a:latin typeface="Montserrat"/>
                <a:ea typeface="Montserrat"/>
                <a:cs typeface="Montserrat"/>
                <a:sym typeface="Montserrat"/>
              </a:rPr>
              <a:t>filtering</a:t>
            </a:r>
            <a:r>
              <a:rPr lang="en">
                <a:latin typeface="Montserrat Light"/>
                <a:ea typeface="Montserrat Light"/>
                <a:cs typeface="Montserrat Light"/>
                <a:sym typeface="Montserrat Light"/>
              </a:rPr>
              <a:t> of information, invocation of additional services, and deactivation of service components</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b="1" lang="en" sz="1900">
                <a:latin typeface="Montserrat"/>
                <a:ea typeface="Montserrat"/>
                <a:cs typeface="Montserrat"/>
                <a:sym typeface="Montserrat"/>
              </a:rPr>
              <a:t>Personalization</a:t>
            </a:r>
            <a:r>
              <a:rPr lang="en">
                <a:latin typeface="Montserrat Light"/>
                <a:ea typeface="Montserrat Light"/>
                <a:cs typeface="Montserrat Light"/>
                <a:sym typeface="Montserrat Light"/>
              </a:rPr>
              <a:t>, </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b="1" lang="en">
                <a:latin typeface="Montserrat"/>
                <a:ea typeface="Montserrat"/>
                <a:cs typeface="Montserrat"/>
                <a:sym typeface="Montserrat"/>
              </a:rPr>
              <a:t>adapt</a:t>
            </a:r>
            <a:r>
              <a:rPr lang="en">
                <a:latin typeface="Montserrat Light"/>
                <a:ea typeface="Montserrat Light"/>
                <a:cs typeface="Montserrat Light"/>
                <a:sym typeface="Montserrat Light"/>
              </a:rPr>
              <a:t> an application </a:t>
            </a:r>
            <a:r>
              <a:rPr b="1" lang="en">
                <a:latin typeface="Montserrat"/>
                <a:ea typeface="Montserrat"/>
                <a:cs typeface="Montserrat"/>
                <a:sym typeface="Montserrat"/>
              </a:rPr>
              <a:t>to different persons</a:t>
            </a:r>
            <a:r>
              <a:rPr lang="en">
                <a:latin typeface="Montserrat Light"/>
                <a:ea typeface="Montserrat Light"/>
                <a:cs typeface="Montserrat Light"/>
                <a:sym typeface="Montserrat Light"/>
              </a:rPr>
              <a:t>, such</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lang="en">
                <a:latin typeface="Montserrat Light"/>
                <a:ea typeface="Montserrat Light"/>
                <a:cs typeface="Montserrat Light"/>
                <a:sym typeface="Montserrat Light"/>
              </a:rPr>
              <a:t>that they perceive the application differently at the same time</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b="1" lang="en" sz="1900">
                <a:latin typeface="Montserrat"/>
                <a:ea typeface="Montserrat"/>
                <a:cs typeface="Montserrat"/>
                <a:sym typeface="Montserrat"/>
              </a:rPr>
              <a:t>Proactivity</a:t>
            </a:r>
            <a:r>
              <a:rPr lang="en">
                <a:latin typeface="Montserrat Light"/>
                <a:ea typeface="Montserrat Light"/>
                <a:cs typeface="Montserrat Light"/>
                <a:sym typeface="Montserrat Light"/>
              </a:rPr>
              <a:t>, </a:t>
            </a:r>
            <a:endParaRPr>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lang="en">
                <a:latin typeface="Montserrat Light"/>
                <a:ea typeface="Montserrat Light"/>
                <a:cs typeface="Montserrat Light"/>
                <a:sym typeface="Montserrat Light"/>
              </a:rPr>
              <a:t>delivering services to the user on the basis of </a:t>
            </a:r>
            <a:r>
              <a:rPr b="1" lang="en">
                <a:latin typeface="Montserrat"/>
                <a:ea typeface="Montserrat"/>
                <a:cs typeface="Montserrat"/>
                <a:sym typeface="Montserrat"/>
              </a:rPr>
              <a:t>predictions</a:t>
            </a:r>
            <a:r>
              <a:rPr lang="en">
                <a:latin typeface="Montserrat Light"/>
                <a:ea typeface="Montserrat Light"/>
                <a:cs typeface="Montserrat Light"/>
                <a:sym typeface="Montserrat Light"/>
              </a:rPr>
              <a:t> of future context information</a:t>
            </a:r>
            <a:endParaRPr>
              <a:latin typeface="Montserrat Light"/>
              <a:ea typeface="Montserrat Light"/>
              <a:cs typeface="Montserrat Light"/>
              <a:sym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Trends</a:t>
            </a:r>
            <a:endParaRPr/>
          </a:p>
        </p:txBody>
      </p:sp>
      <p:sp>
        <p:nvSpPr>
          <p:cNvPr id="176" name="Shape 176"/>
          <p:cNvSpPr txBox="1"/>
          <p:nvPr>
            <p:ph idx="4294967295" type="body"/>
          </p:nvPr>
        </p:nvSpPr>
        <p:spPr>
          <a:xfrm>
            <a:off x="532200" y="1192425"/>
            <a:ext cx="80796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Montserrat"/>
                <a:ea typeface="Montserrat"/>
                <a:cs typeface="Montserrat"/>
                <a:sym typeface="Montserrat"/>
              </a:rPr>
              <a:t>Rise of Voice Commands in Assistants</a:t>
            </a:r>
            <a:endParaRPr>
              <a:latin typeface="Montserrat"/>
              <a:ea typeface="Montserrat"/>
              <a:cs typeface="Montserrat"/>
              <a:sym typeface="Montserrat"/>
            </a:endParaRPr>
          </a:p>
        </p:txBody>
      </p:sp>
      <p:sp>
        <p:nvSpPr>
          <p:cNvPr id="177" name="Shape 177"/>
          <p:cNvSpPr txBox="1"/>
          <p:nvPr>
            <p:ph idx="4294967295" type="body"/>
          </p:nvPr>
        </p:nvSpPr>
        <p:spPr>
          <a:xfrm>
            <a:off x="532200" y="1939825"/>
            <a:ext cx="8079600" cy="1490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latin typeface="Montserrat Light"/>
                <a:ea typeface="Montserrat Light"/>
                <a:cs typeface="Montserrat Light"/>
                <a:sym typeface="Montserrat Light"/>
              </a:rPr>
              <a:t>As the quest for natural language communication continues, speech-to-text technology has improved immensely.</a:t>
            </a:r>
            <a:endParaRPr sz="1400">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sz="1400">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b="1" lang="en" sz="1400">
                <a:latin typeface="Montserrat"/>
                <a:ea typeface="Montserrat"/>
                <a:cs typeface="Montserrat"/>
                <a:sym typeface="Montserrat"/>
              </a:rPr>
              <a:t>    Siri</a:t>
            </a:r>
            <a:r>
              <a:rPr lang="en" sz="1400">
                <a:latin typeface="Montserrat Light"/>
                <a:ea typeface="Montserrat Light"/>
                <a:cs typeface="Montserrat Light"/>
                <a:sym typeface="Montserrat Light"/>
              </a:rPr>
              <a:t> 		</a:t>
            </a:r>
            <a:endParaRPr sz="1400">
              <a:latin typeface="Montserrat Light"/>
              <a:ea typeface="Montserrat Light"/>
              <a:cs typeface="Montserrat Light"/>
              <a:sym typeface="Montserrat Light"/>
            </a:endParaRPr>
          </a:p>
          <a:p>
            <a:pPr indent="0" lvl="0" marL="0" rtl="0" algn="ctr">
              <a:lnSpc>
                <a:spcPct val="100000"/>
              </a:lnSpc>
              <a:spcBef>
                <a:spcPts val="0"/>
              </a:spcBef>
              <a:spcAft>
                <a:spcPts val="0"/>
              </a:spcAft>
              <a:buNone/>
            </a:pPr>
            <a:r>
              <a:rPr lang="en" sz="1400">
                <a:latin typeface="Montserrat Light"/>
                <a:ea typeface="Montserrat Light"/>
                <a:cs typeface="Montserrat Light"/>
                <a:sym typeface="Montserrat Light"/>
              </a:rPr>
              <a:t>	</a:t>
            </a:r>
            <a:endParaRPr sz="1400">
              <a:latin typeface="Montserrat Light"/>
              <a:ea typeface="Montserrat Light"/>
              <a:cs typeface="Montserrat Light"/>
              <a:sym typeface="Montserrat Light"/>
            </a:endParaRPr>
          </a:p>
          <a:p>
            <a:pPr indent="457200" lvl="0" marL="0" rtl="0" algn="ctr">
              <a:lnSpc>
                <a:spcPct val="100000"/>
              </a:lnSpc>
              <a:spcBef>
                <a:spcPts val="0"/>
              </a:spcBef>
              <a:spcAft>
                <a:spcPts val="0"/>
              </a:spcAft>
              <a:buNone/>
            </a:pPr>
            <a:r>
              <a:rPr b="1" lang="en" sz="1400">
                <a:latin typeface="Montserrat"/>
                <a:ea typeface="Montserrat"/>
                <a:cs typeface="Montserrat"/>
                <a:sym typeface="Montserrat"/>
              </a:rPr>
              <a:t>Amazon Echo</a:t>
            </a:r>
            <a:r>
              <a:rPr lang="en" sz="1400">
                <a:latin typeface="Montserrat Light"/>
                <a:ea typeface="Montserrat Light"/>
                <a:cs typeface="Montserrat Light"/>
                <a:sym typeface="Montserrat Light"/>
              </a:rPr>
              <a:t> 			</a:t>
            </a:r>
            <a:endParaRPr sz="1400">
              <a:latin typeface="Montserrat Light"/>
              <a:ea typeface="Montserrat Light"/>
              <a:cs typeface="Montserrat Light"/>
              <a:sym typeface="Montserrat Light"/>
            </a:endParaRPr>
          </a:p>
          <a:p>
            <a:pPr indent="457200" lvl="0" marL="0" rtl="0" algn="ctr">
              <a:lnSpc>
                <a:spcPct val="100000"/>
              </a:lnSpc>
              <a:spcBef>
                <a:spcPts val="0"/>
              </a:spcBef>
              <a:spcAft>
                <a:spcPts val="0"/>
              </a:spcAft>
              <a:buNone/>
            </a:pPr>
            <a:r>
              <a:t/>
            </a:r>
            <a:endParaRPr sz="1400">
              <a:latin typeface="Montserrat Light"/>
              <a:ea typeface="Montserrat Light"/>
              <a:cs typeface="Montserrat Light"/>
              <a:sym typeface="Montserrat Light"/>
            </a:endParaRPr>
          </a:p>
          <a:p>
            <a:pPr indent="0" lvl="0" marL="2743200" rtl="0" algn="l">
              <a:lnSpc>
                <a:spcPct val="100000"/>
              </a:lnSpc>
              <a:spcBef>
                <a:spcPts val="0"/>
              </a:spcBef>
              <a:spcAft>
                <a:spcPts val="0"/>
              </a:spcAft>
              <a:buNone/>
            </a:pPr>
            <a:r>
              <a:rPr b="1" lang="en" sz="1400">
                <a:latin typeface="Montserrat"/>
                <a:ea typeface="Montserrat"/>
                <a:cs typeface="Montserrat"/>
                <a:sym typeface="Montserrat"/>
              </a:rPr>
              <a:t>      Google Home</a:t>
            </a:r>
            <a:r>
              <a:rPr lang="en" sz="1400">
                <a:latin typeface="Montserrat Light"/>
                <a:ea typeface="Montserrat Light"/>
                <a:cs typeface="Montserrat Light"/>
                <a:sym typeface="Montserrat Light"/>
              </a:rPr>
              <a:t> </a:t>
            </a:r>
            <a:endParaRPr sz="1400">
              <a:latin typeface="Montserrat Light"/>
              <a:ea typeface="Montserrat Light"/>
              <a:cs typeface="Montserrat Light"/>
              <a:sym typeface="Montserrat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Trends</a:t>
            </a:r>
            <a:endParaRPr/>
          </a:p>
        </p:txBody>
      </p:sp>
      <p:sp>
        <p:nvSpPr>
          <p:cNvPr id="183" name="Shape 183"/>
          <p:cNvSpPr txBox="1"/>
          <p:nvPr>
            <p:ph idx="4294967295" type="body"/>
          </p:nvPr>
        </p:nvSpPr>
        <p:spPr>
          <a:xfrm>
            <a:off x="532200" y="1192425"/>
            <a:ext cx="80796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Montserrat"/>
                <a:ea typeface="Montserrat"/>
                <a:cs typeface="Montserrat"/>
                <a:sym typeface="Montserrat"/>
              </a:rPr>
              <a:t>Content as a Testing Ground</a:t>
            </a:r>
            <a:endParaRPr>
              <a:latin typeface="Montserrat"/>
              <a:ea typeface="Montserrat"/>
              <a:cs typeface="Montserrat"/>
              <a:sym typeface="Montserrat"/>
            </a:endParaRPr>
          </a:p>
        </p:txBody>
      </p:sp>
      <p:sp>
        <p:nvSpPr>
          <p:cNvPr id="184" name="Shape 184"/>
          <p:cNvSpPr txBox="1"/>
          <p:nvPr>
            <p:ph idx="4294967295" type="body"/>
          </p:nvPr>
        </p:nvSpPr>
        <p:spPr>
          <a:xfrm>
            <a:off x="532200" y="1939825"/>
            <a:ext cx="8079600" cy="1490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latin typeface="Montserrat Light"/>
                <a:ea typeface="Montserrat Light"/>
                <a:cs typeface="Montserrat Light"/>
                <a:sym typeface="Montserrat Light"/>
              </a:rPr>
              <a:t>In order to get smarter, </a:t>
            </a:r>
            <a:r>
              <a:rPr b="1" lang="en" sz="1400">
                <a:latin typeface="Montserrat"/>
                <a:ea typeface="Montserrat"/>
                <a:cs typeface="Montserrat"/>
                <a:sym typeface="Montserrat"/>
              </a:rPr>
              <a:t>AI</a:t>
            </a:r>
            <a:r>
              <a:rPr lang="en" sz="1400">
                <a:latin typeface="Montserrat Light"/>
                <a:ea typeface="Montserrat Light"/>
                <a:cs typeface="Montserrat Light"/>
                <a:sym typeface="Montserrat Light"/>
              </a:rPr>
              <a:t> requires </a:t>
            </a:r>
            <a:r>
              <a:rPr b="1" lang="en" sz="1400">
                <a:latin typeface="Montserrat"/>
                <a:ea typeface="Montserrat"/>
                <a:cs typeface="Montserrat"/>
                <a:sym typeface="Montserrat"/>
              </a:rPr>
              <a:t>lots of data</a:t>
            </a:r>
            <a:r>
              <a:rPr lang="en" sz="1400">
                <a:latin typeface="Montserrat Light"/>
                <a:ea typeface="Montserrat Light"/>
                <a:cs typeface="Montserrat Light"/>
                <a:sym typeface="Montserrat Light"/>
              </a:rPr>
              <a:t>, </a:t>
            </a:r>
            <a:r>
              <a:rPr b="1" lang="en" sz="1400">
                <a:latin typeface="Montserrat"/>
                <a:ea typeface="Montserrat"/>
                <a:cs typeface="Montserrat"/>
                <a:sym typeface="Montserrat"/>
              </a:rPr>
              <a:t>patterns</a:t>
            </a:r>
            <a:r>
              <a:rPr lang="en" sz="1400">
                <a:latin typeface="Montserrat Light"/>
                <a:ea typeface="Montserrat Light"/>
                <a:cs typeface="Montserrat Light"/>
                <a:sym typeface="Montserrat Light"/>
              </a:rPr>
              <a:t> and </a:t>
            </a:r>
            <a:r>
              <a:rPr b="1" lang="en" sz="1400">
                <a:latin typeface="Montserrat"/>
                <a:ea typeface="Montserrat"/>
                <a:cs typeface="Montserrat"/>
                <a:sym typeface="Montserrat"/>
              </a:rPr>
              <a:t>new situations</a:t>
            </a:r>
            <a:r>
              <a:rPr lang="en" sz="1400">
                <a:latin typeface="Montserrat Light"/>
                <a:ea typeface="Montserrat Light"/>
                <a:cs typeface="Montserrat Light"/>
                <a:sym typeface="Montserrat Light"/>
              </a:rPr>
              <a:t>. </a:t>
            </a:r>
            <a:endParaRPr sz="1400">
              <a:latin typeface="Montserrat Light"/>
              <a:ea typeface="Montserrat Light"/>
              <a:cs typeface="Montserrat Light"/>
              <a:sym typeface="Montserrat Light"/>
            </a:endParaRPr>
          </a:p>
          <a:p>
            <a:pPr indent="0" lvl="0" marL="0" rtl="0">
              <a:lnSpc>
                <a:spcPct val="100000"/>
              </a:lnSpc>
              <a:spcBef>
                <a:spcPts val="0"/>
              </a:spcBef>
              <a:spcAft>
                <a:spcPts val="0"/>
              </a:spcAft>
              <a:buNone/>
            </a:pPr>
            <a:r>
              <a:t/>
            </a:r>
            <a:endParaRPr sz="1400">
              <a:latin typeface="Montserrat Light"/>
              <a:ea typeface="Montserrat Light"/>
              <a:cs typeface="Montserrat Light"/>
              <a:sym typeface="Montserrat Light"/>
            </a:endParaRPr>
          </a:p>
          <a:p>
            <a:pPr indent="0" lvl="0" marL="0" rtl="0">
              <a:lnSpc>
                <a:spcPct val="100000"/>
              </a:lnSpc>
              <a:spcBef>
                <a:spcPts val="0"/>
              </a:spcBef>
              <a:spcAft>
                <a:spcPts val="0"/>
              </a:spcAft>
              <a:buNone/>
            </a:pPr>
            <a:r>
              <a:rPr lang="en" sz="1400">
                <a:latin typeface="Montserrat Light"/>
                <a:ea typeface="Montserrat Light"/>
                <a:cs typeface="Montserrat Light"/>
                <a:sym typeface="Montserrat Light"/>
              </a:rPr>
              <a:t>Users’ consumption patterns are already being shaped by the machine learning behind Spotify’s “Discover Weekly”, Netflix’s “Recommended For You” and Facebook’s ability to keep you in a filter bubble of your own making.</a:t>
            </a:r>
            <a:endParaRPr sz="1400">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Trends</a:t>
            </a:r>
            <a:endParaRPr/>
          </a:p>
        </p:txBody>
      </p:sp>
      <p:sp>
        <p:nvSpPr>
          <p:cNvPr id="190" name="Shape 190"/>
          <p:cNvSpPr txBox="1"/>
          <p:nvPr>
            <p:ph idx="4294967295" type="body"/>
          </p:nvPr>
        </p:nvSpPr>
        <p:spPr>
          <a:xfrm>
            <a:off x="532200" y="1192425"/>
            <a:ext cx="80796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Montserrat"/>
                <a:ea typeface="Montserrat"/>
                <a:cs typeface="Montserrat"/>
                <a:sym typeface="Montserrat"/>
              </a:rPr>
              <a:t>AI is learning to be less</a:t>
            </a:r>
            <a:r>
              <a:rPr b="1" lang="en">
                <a:latin typeface="Montserrat"/>
                <a:ea typeface="Montserrat"/>
                <a:cs typeface="Montserrat"/>
                <a:sym typeface="Montserrat"/>
              </a:rPr>
              <a:t> </a:t>
            </a:r>
            <a:r>
              <a:rPr lang="en">
                <a:latin typeface="Montserrat"/>
                <a:ea typeface="Montserrat"/>
                <a:cs typeface="Montserrat"/>
                <a:sym typeface="Montserrat"/>
              </a:rPr>
              <a:t>biased</a:t>
            </a:r>
            <a:endParaRPr>
              <a:latin typeface="Montserrat"/>
              <a:ea typeface="Montserrat"/>
              <a:cs typeface="Montserrat"/>
              <a:sym typeface="Montserrat"/>
            </a:endParaRPr>
          </a:p>
        </p:txBody>
      </p:sp>
      <p:sp>
        <p:nvSpPr>
          <p:cNvPr id="191" name="Shape 191"/>
          <p:cNvSpPr txBox="1"/>
          <p:nvPr>
            <p:ph idx="4294967295" type="body"/>
          </p:nvPr>
        </p:nvSpPr>
        <p:spPr>
          <a:xfrm>
            <a:off x="532200" y="1939825"/>
            <a:ext cx="8079600" cy="1490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latin typeface="Montserrat Light"/>
                <a:ea typeface="Montserrat Light"/>
                <a:cs typeface="Montserrat Light"/>
                <a:sym typeface="Montserrat Light"/>
              </a:rPr>
              <a:t>When a group of scientists recognized that their </a:t>
            </a:r>
            <a:r>
              <a:rPr b="1" lang="en" sz="1400">
                <a:latin typeface="Montserrat"/>
                <a:ea typeface="Montserrat"/>
                <a:cs typeface="Montserrat"/>
                <a:sym typeface="Montserrat"/>
              </a:rPr>
              <a:t>AI</a:t>
            </a:r>
            <a:r>
              <a:rPr lang="en" sz="1400">
                <a:latin typeface="Montserrat Light"/>
                <a:ea typeface="Montserrat Light"/>
                <a:cs typeface="Montserrat Light"/>
                <a:sym typeface="Montserrat Light"/>
              </a:rPr>
              <a:t> was </a:t>
            </a:r>
            <a:r>
              <a:rPr b="1" lang="en" sz="1400">
                <a:latin typeface="Montserrat"/>
                <a:ea typeface="Montserrat"/>
                <a:cs typeface="Montserrat"/>
                <a:sym typeface="Montserrat"/>
              </a:rPr>
              <a:t>replicating</a:t>
            </a:r>
            <a:r>
              <a:rPr lang="en" sz="1400">
                <a:latin typeface="Montserrat Light"/>
                <a:ea typeface="Montserrat Light"/>
                <a:cs typeface="Montserrat Light"/>
                <a:sym typeface="Montserrat Light"/>
              </a:rPr>
              <a:t> the </a:t>
            </a:r>
            <a:r>
              <a:rPr b="1" lang="en" sz="1400">
                <a:latin typeface="Montserrat"/>
                <a:ea typeface="Montserrat"/>
                <a:cs typeface="Montserrat"/>
                <a:sym typeface="Montserrat"/>
              </a:rPr>
              <a:t>human bias </a:t>
            </a:r>
            <a:r>
              <a:rPr lang="en" sz="1400">
                <a:latin typeface="Montserrat Light"/>
                <a:ea typeface="Montserrat Light"/>
                <a:cs typeface="Montserrat Light"/>
                <a:sym typeface="Montserrat Light"/>
              </a:rPr>
              <a:t>(think: “man : computer programmer :: woman : homemaker”) — they broke down the origins of bias and fixed it.</a:t>
            </a:r>
            <a:endParaRPr sz="1400">
              <a:latin typeface="Montserrat Light"/>
              <a:ea typeface="Montserrat Light"/>
              <a:cs typeface="Montserrat Light"/>
              <a:sym typeface="Montserrat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Intelligent Personal Assistants - IPA</a:t>
            </a:r>
            <a:endParaRPr/>
          </a:p>
        </p:txBody>
      </p:sp>
      <p:pic>
        <p:nvPicPr>
          <p:cNvPr id="197" name="Shape 197"/>
          <p:cNvPicPr preferRelativeResize="0"/>
          <p:nvPr/>
        </p:nvPicPr>
        <p:blipFill>
          <a:blip r:embed="rId3">
            <a:alphaModFix/>
          </a:blip>
          <a:stretch>
            <a:fillRect/>
          </a:stretch>
        </p:blipFill>
        <p:spPr>
          <a:xfrm>
            <a:off x="2584025" y="1531775"/>
            <a:ext cx="3975950" cy="2158200"/>
          </a:xfrm>
          <a:prstGeom prst="rect">
            <a:avLst/>
          </a:prstGeom>
          <a:noFill/>
          <a:ln cap="rnd" cmpd="sng" w="38100">
            <a:solidFill>
              <a:srgbClr val="FFFFFF"/>
            </a:solidFill>
            <a:prstDash val="solid"/>
            <a:round/>
            <a:headEnd len="sm" w="sm" type="none"/>
            <a:tailEnd len="sm" w="sm" type="none"/>
          </a:ln>
          <a:effectLst>
            <a:outerShdw blurRad="428625"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title"/>
          </p:nvPr>
        </p:nvSpPr>
        <p:spPr>
          <a:xfrm>
            <a:off x="311700" y="1625000"/>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Where we are</a:t>
            </a:r>
            <a:endParaRPr sz="2400"/>
          </a:p>
          <a:p>
            <a:pPr indent="0" lvl="0" marL="0" rtl="0">
              <a:spcBef>
                <a:spcPts val="0"/>
              </a:spcBef>
              <a:spcAft>
                <a:spcPts val="0"/>
              </a:spcAft>
              <a:buNone/>
            </a:pPr>
            <a:r>
              <a:rPr lang="en" sz="2400"/>
              <a:t>i4G</a:t>
            </a:r>
            <a:endParaRPr sz="2400"/>
          </a:p>
        </p:txBody>
      </p:sp>
      <p:sp>
        <p:nvSpPr>
          <p:cNvPr id="65" name="Shape 65"/>
          <p:cNvSpPr txBox="1"/>
          <p:nvPr>
            <p:ph idx="1" type="body"/>
          </p:nvPr>
        </p:nvSpPr>
        <p:spPr>
          <a:xfrm>
            <a:off x="311700" y="351375"/>
            <a:ext cx="8520600" cy="130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Nunito"/>
                <a:ea typeface="Nunito"/>
                <a:cs typeface="Nunito"/>
                <a:sym typeface="Nunito"/>
              </a:rPr>
              <a:t>Who we are</a:t>
            </a:r>
            <a:endParaRPr sz="3600">
              <a:latin typeface="Nunito"/>
              <a:ea typeface="Nunito"/>
              <a:cs typeface="Nunito"/>
              <a:sym typeface="Nunito"/>
            </a:endParaRPr>
          </a:p>
          <a:p>
            <a:pPr indent="0" lvl="0" marL="0" rtl="0">
              <a:spcBef>
                <a:spcPts val="1600"/>
              </a:spcBef>
              <a:spcAft>
                <a:spcPts val="1600"/>
              </a:spcAft>
              <a:buNone/>
            </a:pPr>
            <a:r>
              <a:rPr lang="en">
                <a:latin typeface="Nunito"/>
                <a:ea typeface="Nunito"/>
                <a:cs typeface="Nunito"/>
                <a:sym typeface="Nunito"/>
              </a:rPr>
              <a:t>George Kortsaridis </a:t>
            </a:r>
            <a:r>
              <a:rPr b="1" lang="en">
                <a:latin typeface="Nunito"/>
                <a:ea typeface="Nunito"/>
                <a:cs typeface="Nunito"/>
                <a:sym typeface="Nunito"/>
              </a:rPr>
              <a:t>|</a:t>
            </a:r>
            <a:r>
              <a:rPr lang="en">
                <a:latin typeface="Nunito"/>
                <a:ea typeface="Nunito"/>
                <a:cs typeface="Nunito"/>
                <a:sym typeface="Nunito"/>
              </a:rPr>
              <a:t> Christos Melidis</a:t>
            </a:r>
            <a:br>
              <a:rPr lang="en" sz="3600">
                <a:latin typeface="Nunito"/>
                <a:ea typeface="Nunito"/>
                <a:cs typeface="Nunito"/>
                <a:sym typeface="Nunito"/>
              </a:rPr>
            </a:br>
            <a:endParaRPr sz="3600">
              <a:latin typeface="Nunito"/>
              <a:ea typeface="Nunito"/>
              <a:cs typeface="Nunito"/>
              <a:sym typeface="Nunito"/>
            </a:endParaRPr>
          </a:p>
        </p:txBody>
      </p:sp>
      <p:sp>
        <p:nvSpPr>
          <p:cNvPr id="66" name="Shape 66"/>
          <p:cNvSpPr txBox="1"/>
          <p:nvPr>
            <p:ph type="title"/>
          </p:nvPr>
        </p:nvSpPr>
        <p:spPr>
          <a:xfrm>
            <a:off x="311700" y="3056100"/>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latin typeface="Montserrat Light"/>
                <a:ea typeface="Montserrat Light"/>
                <a:cs typeface="Montserrat Light"/>
                <a:sym typeface="Montserrat Light"/>
              </a:rPr>
              <a:t>AI </a:t>
            </a:r>
            <a:r>
              <a:rPr b="1" lang="en" sz="2400">
                <a:latin typeface="Montserrat"/>
                <a:ea typeface="Montserrat"/>
                <a:cs typeface="Montserrat"/>
                <a:sym typeface="Montserrat"/>
              </a:rPr>
              <a:t>|</a:t>
            </a:r>
            <a:r>
              <a:rPr lang="en" sz="2400">
                <a:latin typeface="Montserrat Light"/>
                <a:ea typeface="Montserrat Light"/>
                <a:cs typeface="Montserrat Light"/>
                <a:sym typeface="Montserrat Light"/>
              </a:rPr>
              <a:t> Voice Assistant </a:t>
            </a:r>
            <a:r>
              <a:rPr b="1" lang="en" sz="2400">
                <a:latin typeface="Montserrat"/>
                <a:ea typeface="Montserrat"/>
                <a:cs typeface="Montserrat"/>
                <a:sym typeface="Montserrat"/>
              </a:rPr>
              <a:t>|</a:t>
            </a:r>
            <a:r>
              <a:rPr lang="en" sz="2400">
                <a:latin typeface="Montserrat Light"/>
                <a:ea typeface="Montserrat Light"/>
                <a:cs typeface="Montserrat Light"/>
                <a:sym typeface="Montserrat Light"/>
              </a:rPr>
              <a:t> Working prototype</a:t>
            </a:r>
            <a:endParaRPr sz="2400">
              <a:latin typeface="Montserrat Light"/>
              <a:ea typeface="Montserrat Light"/>
              <a:cs typeface="Montserrat Light"/>
              <a:sym typeface="Montserrat Light"/>
            </a:endParaRPr>
          </a:p>
        </p:txBody>
      </p:sp>
      <p:pic>
        <p:nvPicPr>
          <p:cNvPr id="67" name="Shape 67"/>
          <p:cNvPicPr preferRelativeResize="0"/>
          <p:nvPr/>
        </p:nvPicPr>
        <p:blipFill rotWithShape="1">
          <a:blip r:embed="rId3">
            <a:alphaModFix amt="62000"/>
          </a:blip>
          <a:srcRect b="1623" l="4140" r="3447" t="8666"/>
          <a:stretch/>
        </p:blipFill>
        <p:spPr>
          <a:xfrm>
            <a:off x="8191650" y="4808575"/>
            <a:ext cx="705924" cy="253250"/>
          </a:xfrm>
          <a:prstGeom prst="rect">
            <a:avLst/>
          </a:prstGeom>
          <a:noFill/>
          <a:ln cap="flat" cmpd="sng" w="9525">
            <a:solidFill>
              <a:srgbClr val="000000"/>
            </a:solidFill>
            <a:prstDash val="solid"/>
            <a:bevel/>
            <a:headEnd len="sm" w="sm" type="none"/>
            <a:tailEnd len="sm" w="sm" type="none"/>
          </a:ln>
          <a:effectLst>
            <a:outerShdw blurRad="642938" rotWithShape="0" algn="bl" dir="5400000" dist="66675">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b="0" l="0" r="0" t="0"/>
          <a:stretch/>
        </p:blipFill>
        <p:spPr>
          <a:xfrm>
            <a:off x="7618297" y="3047430"/>
            <a:ext cx="741178" cy="712288"/>
          </a:xfrm>
          <a:prstGeom prst="rect">
            <a:avLst/>
          </a:prstGeom>
          <a:noFill/>
          <a:ln>
            <a:noFill/>
          </a:ln>
          <a:effectLst>
            <a:outerShdw blurRad="242888" rotWithShape="0" algn="bl" dir="5400000" dist="19050">
              <a:srgbClr val="FFFFFF">
                <a:alpha val="50000"/>
              </a:srgbClr>
            </a:outerShdw>
          </a:effectLst>
        </p:spPr>
      </p:pic>
      <p:pic>
        <p:nvPicPr>
          <p:cNvPr id="203" name="Shape 203"/>
          <p:cNvPicPr preferRelativeResize="0"/>
          <p:nvPr/>
        </p:nvPicPr>
        <p:blipFill rotWithShape="1">
          <a:blip r:embed="rId3">
            <a:alphaModFix/>
          </a:blip>
          <a:srcRect b="0" l="0" r="0" t="0"/>
          <a:stretch/>
        </p:blipFill>
        <p:spPr>
          <a:xfrm>
            <a:off x="6877105" y="3254240"/>
            <a:ext cx="741178" cy="712288"/>
          </a:xfrm>
          <a:prstGeom prst="rect">
            <a:avLst/>
          </a:prstGeom>
          <a:noFill/>
          <a:ln>
            <a:noFill/>
          </a:ln>
          <a:effectLst>
            <a:outerShdw blurRad="242888" rotWithShape="0" algn="bl" dir="5400000" dist="19050">
              <a:srgbClr val="FFFFFF">
                <a:alpha val="50000"/>
              </a:srgbClr>
            </a:outerShdw>
          </a:effectLst>
        </p:spPr>
      </p:pic>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Intelligent Personal Assistants - IPA</a:t>
            </a:r>
            <a:endParaRPr/>
          </a:p>
        </p:txBody>
      </p:sp>
      <p:sp>
        <p:nvSpPr>
          <p:cNvPr id="205" name="Shape 205"/>
          <p:cNvSpPr txBox="1"/>
          <p:nvPr/>
        </p:nvSpPr>
        <p:spPr>
          <a:xfrm>
            <a:off x="4808425" y="1017725"/>
            <a:ext cx="4388700" cy="102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Montserrat Light"/>
                <a:ea typeface="Montserrat Light"/>
                <a:cs typeface="Montserrat Light"/>
                <a:sym typeface="Montserrat Light"/>
              </a:rPr>
              <a:t>Speech-To-Text [</a:t>
            </a:r>
            <a:r>
              <a:rPr b="1" lang="en" sz="1800">
                <a:solidFill>
                  <a:srgbClr val="FFFFFF"/>
                </a:solidFill>
                <a:latin typeface="Montserrat"/>
                <a:ea typeface="Montserrat"/>
                <a:cs typeface="Montserrat"/>
                <a:sym typeface="Montserrat"/>
              </a:rPr>
              <a:t>STT</a:t>
            </a:r>
            <a:r>
              <a:rPr lang="en" sz="1800">
                <a:solidFill>
                  <a:srgbClr val="FFFFFF"/>
                </a:solidFill>
                <a:latin typeface="Montserrat Light"/>
                <a:ea typeface="Montserrat Light"/>
                <a:cs typeface="Montserrat Light"/>
                <a:sym typeface="Montserrat Light"/>
              </a:rPr>
              <a:t>]</a:t>
            </a:r>
            <a:endParaRPr sz="1800">
              <a:solidFill>
                <a:srgbClr val="FFFFFF"/>
              </a:solidFill>
              <a:latin typeface="Montserrat Light"/>
              <a:ea typeface="Montserrat Light"/>
              <a:cs typeface="Montserrat Light"/>
              <a:sym typeface="Montserrat Light"/>
            </a:endParaRPr>
          </a:p>
          <a:p>
            <a:pPr indent="0" lvl="0" marL="0">
              <a:spcBef>
                <a:spcPts val="0"/>
              </a:spcBef>
              <a:spcAft>
                <a:spcPts val="0"/>
              </a:spcAft>
              <a:buNone/>
            </a:pPr>
            <a:r>
              <a:rPr lang="en" sz="1800">
                <a:solidFill>
                  <a:srgbClr val="FFFFFF"/>
                </a:solidFill>
                <a:latin typeface="Montserrat Light"/>
                <a:ea typeface="Montserrat Light"/>
                <a:cs typeface="Montserrat Light"/>
                <a:sym typeface="Montserrat Light"/>
              </a:rPr>
              <a:t>Natural Language Processing [</a:t>
            </a:r>
            <a:r>
              <a:rPr b="1" lang="en" sz="1800">
                <a:solidFill>
                  <a:srgbClr val="FFFFFF"/>
                </a:solidFill>
                <a:latin typeface="Montserrat"/>
                <a:ea typeface="Montserrat"/>
                <a:cs typeface="Montserrat"/>
                <a:sym typeface="Montserrat"/>
              </a:rPr>
              <a:t>NLP</a:t>
            </a:r>
            <a:r>
              <a:rPr lang="en" sz="1800">
                <a:solidFill>
                  <a:srgbClr val="FFFFFF"/>
                </a:solidFill>
                <a:latin typeface="Montserrat Light"/>
                <a:ea typeface="Montserrat Light"/>
                <a:cs typeface="Montserrat Light"/>
                <a:sym typeface="Montserrat Light"/>
              </a:rPr>
              <a:t>]</a:t>
            </a:r>
            <a:endParaRPr sz="1800">
              <a:solidFill>
                <a:srgbClr val="FFFFFF"/>
              </a:solidFill>
              <a:latin typeface="Montserrat Light"/>
              <a:ea typeface="Montserrat Light"/>
              <a:cs typeface="Montserrat Light"/>
              <a:sym typeface="Montserrat Light"/>
            </a:endParaRPr>
          </a:p>
          <a:p>
            <a:pPr indent="0" lvl="0" marL="0">
              <a:spcBef>
                <a:spcPts val="0"/>
              </a:spcBef>
              <a:spcAft>
                <a:spcPts val="0"/>
              </a:spcAft>
              <a:buNone/>
            </a:pPr>
            <a:r>
              <a:rPr lang="en" sz="1800">
                <a:solidFill>
                  <a:srgbClr val="FFFFFF"/>
                </a:solidFill>
                <a:latin typeface="Montserrat Light"/>
                <a:ea typeface="Montserrat Light"/>
                <a:cs typeface="Montserrat Light"/>
                <a:sym typeface="Montserrat Light"/>
              </a:rPr>
              <a:t>Artificially Intelligent [</a:t>
            </a:r>
            <a:r>
              <a:rPr b="1" lang="en" sz="1800">
                <a:solidFill>
                  <a:srgbClr val="FFFFFF"/>
                </a:solidFill>
                <a:latin typeface="Montserrat"/>
                <a:ea typeface="Montserrat"/>
                <a:cs typeface="Montserrat"/>
                <a:sym typeface="Montserrat"/>
              </a:rPr>
              <a:t>AI</a:t>
            </a:r>
            <a:r>
              <a:rPr lang="en" sz="1800">
                <a:solidFill>
                  <a:srgbClr val="FFFFFF"/>
                </a:solidFill>
                <a:latin typeface="Montserrat Light"/>
                <a:ea typeface="Montserrat Light"/>
                <a:cs typeface="Montserrat Light"/>
                <a:sym typeface="Montserrat Light"/>
              </a:rPr>
              <a:t>]</a:t>
            </a:r>
            <a:endParaRPr sz="1800">
              <a:solidFill>
                <a:srgbClr val="FFFFFF"/>
              </a:solidFill>
              <a:latin typeface="Montserrat Light"/>
              <a:ea typeface="Montserrat Light"/>
              <a:cs typeface="Montserrat Light"/>
              <a:sym typeface="Montserrat Light"/>
            </a:endParaRPr>
          </a:p>
        </p:txBody>
      </p:sp>
      <p:pic>
        <p:nvPicPr>
          <p:cNvPr id="206" name="Shape 206"/>
          <p:cNvPicPr preferRelativeResize="0"/>
          <p:nvPr/>
        </p:nvPicPr>
        <p:blipFill>
          <a:blip r:embed="rId4">
            <a:alphaModFix/>
          </a:blip>
          <a:stretch>
            <a:fillRect/>
          </a:stretch>
        </p:blipFill>
        <p:spPr>
          <a:xfrm>
            <a:off x="784525" y="2448252"/>
            <a:ext cx="1013484" cy="974002"/>
          </a:xfrm>
          <a:prstGeom prst="rect">
            <a:avLst/>
          </a:prstGeom>
          <a:noFill/>
          <a:ln>
            <a:noFill/>
          </a:ln>
          <a:effectLst>
            <a:outerShdw blurRad="128588" rotWithShape="0" algn="bl" dir="5400000" dist="19050">
              <a:srgbClr val="FFFFFF">
                <a:alpha val="50000"/>
              </a:srgbClr>
            </a:outerShdw>
          </a:effectLst>
        </p:spPr>
      </p:pic>
      <p:pic>
        <p:nvPicPr>
          <p:cNvPr id="207" name="Shape 207"/>
          <p:cNvPicPr preferRelativeResize="0"/>
          <p:nvPr/>
        </p:nvPicPr>
        <p:blipFill rotWithShape="1">
          <a:blip r:embed="rId5">
            <a:alphaModFix/>
          </a:blip>
          <a:srcRect b="0" l="0" r="0" t="0"/>
          <a:stretch/>
        </p:blipFill>
        <p:spPr>
          <a:xfrm>
            <a:off x="2560777" y="3588398"/>
            <a:ext cx="1013484" cy="974002"/>
          </a:xfrm>
          <a:prstGeom prst="rect">
            <a:avLst/>
          </a:prstGeom>
          <a:noFill/>
          <a:ln>
            <a:noFill/>
          </a:ln>
          <a:effectLst>
            <a:outerShdw blurRad="242888" rotWithShape="0" algn="bl" dir="5400000" dist="19050">
              <a:srgbClr val="FFFFFF">
                <a:alpha val="50000"/>
              </a:srgbClr>
            </a:outerShdw>
          </a:effectLst>
        </p:spPr>
      </p:pic>
      <p:pic>
        <p:nvPicPr>
          <p:cNvPr id="208" name="Shape 208"/>
          <p:cNvPicPr preferRelativeResize="0"/>
          <p:nvPr/>
        </p:nvPicPr>
        <p:blipFill rotWithShape="1">
          <a:blip r:embed="rId6">
            <a:alphaModFix/>
          </a:blip>
          <a:srcRect b="0" l="99" r="99" t="0"/>
          <a:stretch/>
        </p:blipFill>
        <p:spPr>
          <a:xfrm>
            <a:off x="1731903" y="3254240"/>
            <a:ext cx="597700" cy="574415"/>
          </a:xfrm>
          <a:prstGeom prst="rect">
            <a:avLst/>
          </a:prstGeom>
          <a:noFill/>
          <a:ln>
            <a:noFill/>
          </a:ln>
          <a:effectLst>
            <a:outerShdw blurRad="242888" rotWithShape="0" algn="bl" dir="5400000" dist="19050">
              <a:srgbClr val="FFFFFF">
                <a:alpha val="50000"/>
              </a:srgbClr>
            </a:outerShdw>
          </a:effectLst>
        </p:spPr>
      </p:pic>
      <p:pic>
        <p:nvPicPr>
          <p:cNvPr id="209" name="Shape 209"/>
          <p:cNvPicPr preferRelativeResize="0"/>
          <p:nvPr/>
        </p:nvPicPr>
        <p:blipFill rotWithShape="1">
          <a:blip r:embed="rId7">
            <a:alphaModFix/>
          </a:blip>
          <a:srcRect b="0" l="0" r="0" t="0"/>
          <a:stretch/>
        </p:blipFill>
        <p:spPr>
          <a:xfrm>
            <a:off x="3498639" y="2342800"/>
            <a:ext cx="1546097" cy="1485866"/>
          </a:xfrm>
          <a:prstGeom prst="rect">
            <a:avLst/>
          </a:prstGeom>
          <a:noFill/>
          <a:ln>
            <a:noFill/>
          </a:ln>
          <a:effectLst>
            <a:outerShdw blurRad="242888" rotWithShape="0" algn="bl" dir="5400000" dist="19050">
              <a:srgbClr val="FFFFFF">
                <a:alpha val="50000"/>
              </a:srgbClr>
            </a:outerShdw>
          </a:effectLst>
        </p:spPr>
      </p:pic>
      <p:pic>
        <p:nvPicPr>
          <p:cNvPr id="210" name="Shape 210"/>
          <p:cNvPicPr preferRelativeResize="0"/>
          <p:nvPr/>
        </p:nvPicPr>
        <p:blipFill rotWithShape="1">
          <a:blip r:embed="rId8">
            <a:alphaModFix/>
          </a:blip>
          <a:srcRect b="0" l="0" r="0" t="0"/>
          <a:stretch/>
        </p:blipFill>
        <p:spPr>
          <a:xfrm>
            <a:off x="5005922" y="3672060"/>
            <a:ext cx="839347" cy="806678"/>
          </a:xfrm>
          <a:prstGeom prst="rect">
            <a:avLst/>
          </a:prstGeom>
          <a:noFill/>
          <a:ln>
            <a:noFill/>
          </a:ln>
          <a:effectLst>
            <a:outerShdw blurRad="242888" rotWithShape="0" algn="bl" dir="5400000" dist="19050">
              <a:srgbClr val="FFFFFF">
                <a:alpha val="50000"/>
              </a:srgbClr>
            </a:outerShdw>
          </a:effectLst>
        </p:spPr>
      </p:pic>
      <p:pic>
        <p:nvPicPr>
          <p:cNvPr id="211" name="Shape 211"/>
          <p:cNvPicPr preferRelativeResize="0"/>
          <p:nvPr/>
        </p:nvPicPr>
        <p:blipFill rotWithShape="1">
          <a:blip r:embed="rId6">
            <a:alphaModFix/>
          </a:blip>
          <a:srcRect b="0" l="99" r="99" t="0"/>
          <a:stretch/>
        </p:blipFill>
        <p:spPr>
          <a:xfrm>
            <a:off x="3907300" y="3828656"/>
            <a:ext cx="597700" cy="574415"/>
          </a:xfrm>
          <a:prstGeom prst="rect">
            <a:avLst/>
          </a:prstGeom>
          <a:noFill/>
          <a:ln>
            <a:noFill/>
          </a:ln>
          <a:effectLst>
            <a:outerShdw blurRad="242888" rotWithShape="0" algn="bl" dir="5400000" dist="19050">
              <a:srgbClr val="FFFFFF">
                <a:alpha val="50000"/>
              </a:srgbClr>
            </a:outerShdw>
          </a:effectLst>
        </p:spPr>
      </p:pic>
      <p:pic>
        <p:nvPicPr>
          <p:cNvPr id="212" name="Shape 212"/>
          <p:cNvPicPr preferRelativeResize="0"/>
          <p:nvPr/>
        </p:nvPicPr>
        <p:blipFill rotWithShape="1">
          <a:blip r:embed="rId3">
            <a:alphaModFix/>
          </a:blip>
          <a:srcRect b="0" l="0" r="0" t="0"/>
          <a:stretch/>
        </p:blipFill>
        <p:spPr>
          <a:xfrm>
            <a:off x="7423962" y="3676058"/>
            <a:ext cx="741178" cy="712288"/>
          </a:xfrm>
          <a:prstGeom prst="rect">
            <a:avLst/>
          </a:prstGeom>
          <a:noFill/>
          <a:ln>
            <a:noFill/>
          </a:ln>
          <a:effectLst>
            <a:outerShdw blurRad="242888" rotWithShape="0" algn="bl" dir="5400000" dist="19050">
              <a:srgbClr val="FFFFFF">
                <a:alpha val="50000"/>
              </a:srgbClr>
            </a:outerShdw>
          </a:effectLst>
        </p:spPr>
      </p:pic>
      <p:pic>
        <p:nvPicPr>
          <p:cNvPr id="213" name="Shape 213"/>
          <p:cNvPicPr preferRelativeResize="0"/>
          <p:nvPr/>
        </p:nvPicPr>
        <p:blipFill rotWithShape="1">
          <a:blip r:embed="rId6">
            <a:alphaModFix/>
          </a:blip>
          <a:srcRect b="0" l="99" r="99" t="0"/>
          <a:stretch/>
        </p:blipFill>
        <p:spPr>
          <a:xfrm>
            <a:off x="6082698" y="3467694"/>
            <a:ext cx="597700" cy="574415"/>
          </a:xfrm>
          <a:prstGeom prst="rect">
            <a:avLst/>
          </a:prstGeom>
          <a:noFill/>
          <a:ln>
            <a:noFill/>
          </a:ln>
          <a:effectLst>
            <a:outerShdw blurRad="242888" rotWithShape="0" algn="bl" dir="5400000" dist="19050">
              <a:srgbClr val="FFFFFF">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Break</a:t>
            </a:r>
            <a:endParaRPr/>
          </a:p>
        </p:txBody>
      </p:sp>
      <p:sp>
        <p:nvSpPr>
          <p:cNvPr id="219" name="Shape 21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Time for Coffee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Planning our meetings</a:t>
            </a:r>
            <a:endParaRPr/>
          </a:p>
        </p:txBody>
      </p:sp>
      <p:sp>
        <p:nvSpPr>
          <p:cNvPr id="225" name="Shape 225"/>
          <p:cNvSpPr txBox="1"/>
          <p:nvPr>
            <p:ph idx="4294967295" type="body"/>
          </p:nvPr>
        </p:nvSpPr>
        <p:spPr>
          <a:xfrm>
            <a:off x="532200" y="1192425"/>
            <a:ext cx="80796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Montserrat"/>
                <a:ea typeface="Montserrat"/>
                <a:cs typeface="Montserrat"/>
                <a:sym typeface="Montserrat"/>
              </a:rPr>
              <a:t>Schedule</a:t>
            </a:r>
            <a:endParaRPr>
              <a:latin typeface="Montserrat"/>
              <a:ea typeface="Montserrat"/>
              <a:cs typeface="Montserrat"/>
              <a:sym typeface="Montserrat"/>
            </a:endParaRPr>
          </a:p>
        </p:txBody>
      </p:sp>
      <p:grpSp>
        <p:nvGrpSpPr>
          <p:cNvPr id="226" name="Shape 226"/>
          <p:cNvGrpSpPr/>
          <p:nvPr/>
        </p:nvGrpSpPr>
        <p:grpSpPr>
          <a:xfrm>
            <a:off x="6858000" y="2295575"/>
            <a:ext cx="2286000" cy="2847950"/>
            <a:chOff x="0" y="2295575"/>
            <a:chExt cx="2286000" cy="2847950"/>
          </a:xfrm>
        </p:grpSpPr>
        <p:grpSp>
          <p:nvGrpSpPr>
            <p:cNvPr id="227" name="Shape 227"/>
            <p:cNvGrpSpPr/>
            <p:nvPr/>
          </p:nvGrpSpPr>
          <p:grpSpPr>
            <a:xfrm>
              <a:off x="0" y="2295575"/>
              <a:ext cx="2286000" cy="2847950"/>
              <a:chOff x="0" y="2295575"/>
              <a:chExt cx="2286000" cy="2847950"/>
            </a:xfrm>
          </p:grpSpPr>
          <p:sp>
            <p:nvSpPr>
              <p:cNvPr id="228" name="Shape 22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0" name="Shape 230"/>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b="1" lang="en" sz="1000">
                  <a:solidFill>
                    <a:srgbClr val="FFFFFF"/>
                  </a:solidFill>
                  <a:latin typeface="Roboto"/>
                  <a:ea typeface="Roboto"/>
                  <a:cs typeface="Roboto"/>
                  <a:sym typeface="Roboto"/>
                </a:rPr>
                <a:t>Lab05</a:t>
              </a:r>
              <a:endParaRPr b="1" sz="1000">
                <a:solidFill>
                  <a:srgbClr val="FFFFFF"/>
                </a:solidFill>
                <a:latin typeface="Roboto"/>
                <a:ea typeface="Roboto"/>
                <a:cs typeface="Roboto"/>
                <a:sym typeface="Roboto"/>
              </a:endParaRPr>
            </a:p>
          </p:txBody>
        </p:sp>
        <p:sp>
          <p:nvSpPr>
            <p:cNvPr id="231" name="Shape 231"/>
            <p:cNvSpPr txBox="1"/>
            <p:nvPr/>
          </p:nvSpPr>
          <p:spPr>
            <a:xfrm>
              <a:off x="269575" y="3221550"/>
              <a:ext cx="1853400" cy="99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lang="en" sz="900">
                  <a:solidFill>
                    <a:srgbClr val="5E5E5E"/>
                  </a:solidFill>
                  <a:latin typeface="Roboto"/>
                  <a:ea typeface="Roboto"/>
                  <a:cs typeface="Roboto"/>
                  <a:sym typeface="Roboto"/>
                </a:rPr>
                <a:t>Create and showcase your own device</a:t>
              </a:r>
              <a:endParaRPr sz="900">
                <a:solidFill>
                  <a:srgbClr val="5E5E5E"/>
                </a:solidFill>
                <a:latin typeface="Roboto"/>
                <a:ea typeface="Roboto"/>
                <a:cs typeface="Roboto"/>
                <a:sym typeface="Roboto"/>
              </a:endParaRPr>
            </a:p>
          </p:txBody>
        </p:sp>
      </p:grpSp>
      <p:grpSp>
        <p:nvGrpSpPr>
          <p:cNvPr id="232" name="Shape 232"/>
          <p:cNvGrpSpPr/>
          <p:nvPr/>
        </p:nvGrpSpPr>
        <p:grpSpPr>
          <a:xfrm>
            <a:off x="4572000" y="2295575"/>
            <a:ext cx="2286000" cy="2847950"/>
            <a:chOff x="0" y="2295575"/>
            <a:chExt cx="2286000" cy="2847950"/>
          </a:xfrm>
        </p:grpSpPr>
        <p:grpSp>
          <p:nvGrpSpPr>
            <p:cNvPr id="233" name="Shape 233"/>
            <p:cNvGrpSpPr/>
            <p:nvPr/>
          </p:nvGrpSpPr>
          <p:grpSpPr>
            <a:xfrm>
              <a:off x="0" y="2295575"/>
              <a:ext cx="2286000" cy="2847950"/>
              <a:chOff x="0" y="2295575"/>
              <a:chExt cx="2286000" cy="2847950"/>
            </a:xfrm>
          </p:grpSpPr>
          <p:sp>
            <p:nvSpPr>
              <p:cNvPr id="234" name="Shape 234"/>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6" name="Shape 236"/>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b="1" lang="en" sz="1000">
                  <a:solidFill>
                    <a:srgbClr val="FFFFFF"/>
                  </a:solidFill>
                  <a:latin typeface="Roboto"/>
                  <a:ea typeface="Roboto"/>
                  <a:cs typeface="Roboto"/>
                  <a:sym typeface="Roboto"/>
                </a:rPr>
                <a:t>Lab04</a:t>
              </a:r>
              <a:endParaRPr b="1" sz="1000">
                <a:solidFill>
                  <a:srgbClr val="FFFFFF"/>
                </a:solidFill>
                <a:latin typeface="Roboto"/>
                <a:ea typeface="Roboto"/>
                <a:cs typeface="Roboto"/>
                <a:sym typeface="Roboto"/>
              </a:endParaRPr>
            </a:p>
          </p:txBody>
        </p:sp>
        <p:sp>
          <p:nvSpPr>
            <p:cNvPr id="237" name="Shape 237"/>
            <p:cNvSpPr txBox="1"/>
            <p:nvPr/>
          </p:nvSpPr>
          <p:spPr>
            <a:xfrm>
              <a:off x="0" y="3221550"/>
              <a:ext cx="2069700" cy="996000"/>
            </a:xfrm>
            <a:prstGeom prst="rect">
              <a:avLst/>
            </a:prstGeom>
            <a:noFill/>
            <a:ln>
              <a:noFill/>
            </a:ln>
          </p:spPr>
          <p:txBody>
            <a:bodyPr anchorCtr="0" anchor="t" bIns="91425" lIns="91425" spcFirstLastPara="1" rIns="91425" wrap="square" tIns="91425">
              <a:noAutofit/>
            </a:bodyPr>
            <a:lstStyle/>
            <a:p>
              <a:pPr indent="-285750" lvl="0" marL="457200" rtl="0">
                <a:lnSpc>
                  <a:spcPct val="115000"/>
                </a:lnSpc>
                <a:spcBef>
                  <a:spcPts val="0"/>
                </a:spcBef>
                <a:spcAft>
                  <a:spcPts val="0"/>
                </a:spcAft>
                <a:buClr>
                  <a:srgbClr val="5E5E5E"/>
                </a:buClr>
                <a:buSzPts val="900"/>
                <a:buFont typeface="Roboto"/>
                <a:buChar char="●"/>
              </a:pPr>
              <a:r>
                <a:rPr lang="en" sz="900">
                  <a:solidFill>
                    <a:srgbClr val="5E5E5E"/>
                  </a:solidFill>
                  <a:latin typeface="Roboto"/>
                  <a:ea typeface="Roboto"/>
                  <a:cs typeface="Roboto"/>
                  <a:sym typeface="Roboto"/>
                </a:rPr>
                <a:t>Code code code</a:t>
              </a:r>
              <a:endParaRPr sz="900">
                <a:solidFill>
                  <a:srgbClr val="5E5E5E"/>
                </a:solidFill>
                <a:latin typeface="Roboto"/>
                <a:ea typeface="Roboto"/>
                <a:cs typeface="Roboto"/>
                <a:sym typeface="Roboto"/>
              </a:endParaRPr>
            </a:p>
            <a:p>
              <a:pPr indent="-285750" lvl="0" marL="457200">
                <a:lnSpc>
                  <a:spcPct val="115000"/>
                </a:lnSpc>
                <a:spcBef>
                  <a:spcPts val="0"/>
                </a:spcBef>
                <a:spcAft>
                  <a:spcPts val="0"/>
                </a:spcAft>
                <a:buClr>
                  <a:srgbClr val="5E5E5E"/>
                </a:buClr>
                <a:buSzPts val="900"/>
                <a:buFont typeface="Roboto"/>
                <a:buChar char="●"/>
              </a:pPr>
              <a:r>
                <a:rPr lang="en" sz="900">
                  <a:solidFill>
                    <a:srgbClr val="5E5E5E"/>
                  </a:solidFill>
                  <a:latin typeface="Roboto"/>
                  <a:ea typeface="Roboto"/>
                  <a:cs typeface="Roboto"/>
                  <a:sym typeface="Roboto"/>
                </a:rPr>
                <a:t>Problem solving and assistance</a:t>
              </a:r>
              <a:endParaRPr sz="900">
                <a:solidFill>
                  <a:srgbClr val="5E5E5E"/>
                </a:solidFill>
                <a:latin typeface="Roboto"/>
                <a:ea typeface="Roboto"/>
                <a:cs typeface="Roboto"/>
                <a:sym typeface="Roboto"/>
              </a:endParaRPr>
            </a:p>
          </p:txBody>
        </p:sp>
        <p:cxnSp>
          <p:nvCxnSpPr>
            <p:cNvPr id="238" name="Shape 23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239" name="Shape 239"/>
          <p:cNvGrpSpPr/>
          <p:nvPr/>
        </p:nvGrpSpPr>
        <p:grpSpPr>
          <a:xfrm>
            <a:off x="2286000" y="2295575"/>
            <a:ext cx="2286000" cy="2847950"/>
            <a:chOff x="0" y="2295575"/>
            <a:chExt cx="2286000" cy="2847950"/>
          </a:xfrm>
        </p:grpSpPr>
        <p:grpSp>
          <p:nvGrpSpPr>
            <p:cNvPr id="240" name="Shape 240"/>
            <p:cNvGrpSpPr/>
            <p:nvPr/>
          </p:nvGrpSpPr>
          <p:grpSpPr>
            <a:xfrm>
              <a:off x="0" y="2295575"/>
              <a:ext cx="2286000" cy="2847950"/>
              <a:chOff x="0" y="2295575"/>
              <a:chExt cx="2286000" cy="2847950"/>
            </a:xfrm>
          </p:grpSpPr>
          <p:sp>
            <p:nvSpPr>
              <p:cNvPr id="241" name="Shape 241"/>
              <p:cNvSpPr/>
              <p:nvPr/>
            </p:nvSpPr>
            <p:spPr>
              <a:xfrm>
                <a:off x="0" y="2823925"/>
                <a:ext cx="22860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3" name="Shape 243"/>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b="1" lang="en" sz="1000">
                  <a:solidFill>
                    <a:srgbClr val="FFFFFF"/>
                  </a:solidFill>
                  <a:latin typeface="Roboto"/>
                  <a:ea typeface="Roboto"/>
                  <a:cs typeface="Roboto"/>
                  <a:sym typeface="Roboto"/>
                </a:rPr>
                <a:t>Lab03</a:t>
              </a:r>
              <a:endParaRPr b="1" sz="1000">
                <a:solidFill>
                  <a:srgbClr val="FFFFFF"/>
                </a:solidFill>
                <a:latin typeface="Roboto"/>
                <a:ea typeface="Roboto"/>
                <a:cs typeface="Roboto"/>
                <a:sym typeface="Roboto"/>
              </a:endParaRPr>
            </a:p>
          </p:txBody>
        </p:sp>
        <p:sp>
          <p:nvSpPr>
            <p:cNvPr id="244" name="Shape 244"/>
            <p:cNvSpPr txBox="1"/>
            <p:nvPr/>
          </p:nvSpPr>
          <p:spPr>
            <a:xfrm>
              <a:off x="0" y="3216275"/>
              <a:ext cx="2286000" cy="996000"/>
            </a:xfrm>
            <a:prstGeom prst="rect">
              <a:avLst/>
            </a:prstGeom>
            <a:noFill/>
            <a:ln>
              <a:noFill/>
            </a:ln>
          </p:spPr>
          <p:txBody>
            <a:bodyPr anchorCtr="0" anchor="t" bIns="91425" lIns="91425" spcFirstLastPara="1" rIns="91425" wrap="square" tIns="91425">
              <a:noAutofit/>
            </a:bodyPr>
            <a:lstStyle/>
            <a:p>
              <a:pPr indent="-285750" lvl="0" marL="457200"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Data play, getting to know our data,</a:t>
              </a:r>
              <a:endParaRPr sz="900">
                <a:solidFill>
                  <a:srgbClr val="FFFFFF"/>
                </a:solidFill>
                <a:latin typeface="Roboto"/>
                <a:ea typeface="Roboto"/>
                <a:cs typeface="Roboto"/>
                <a:sym typeface="Roboto"/>
              </a:endParaRPr>
            </a:p>
            <a:p>
              <a:pPr indent="-285750" lvl="0" marL="457200"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Data manipulations, setting 'em right, setting 'em straight, </a:t>
              </a:r>
              <a:endParaRPr sz="900">
                <a:solidFill>
                  <a:srgbClr val="FFFFFF"/>
                </a:solidFill>
                <a:latin typeface="Roboto"/>
                <a:ea typeface="Roboto"/>
                <a:cs typeface="Roboto"/>
                <a:sym typeface="Roboto"/>
              </a:endParaRPr>
            </a:p>
            <a:p>
              <a:pPr indent="-285750" lvl="0" marL="457200"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Data driven implementation, getting to know the properties of the data, </a:t>
              </a:r>
              <a:endParaRPr sz="900">
                <a:solidFill>
                  <a:srgbClr val="FFFFFF"/>
                </a:solidFill>
                <a:latin typeface="Roboto"/>
                <a:ea typeface="Roboto"/>
                <a:cs typeface="Roboto"/>
                <a:sym typeface="Roboto"/>
              </a:endParaRPr>
            </a:p>
            <a:p>
              <a:pPr indent="-285750" lvl="0" marL="457200"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Picking the right model, </a:t>
              </a:r>
              <a:endParaRPr sz="900">
                <a:solidFill>
                  <a:srgbClr val="FFFFFF"/>
                </a:solidFill>
                <a:latin typeface="Roboto"/>
                <a:ea typeface="Roboto"/>
                <a:cs typeface="Roboto"/>
                <a:sym typeface="Roboto"/>
              </a:endParaRPr>
            </a:p>
            <a:p>
              <a:pPr indent="-285750" lvl="0" marL="45720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Coding half solutions, Showing the way forward to an app</a:t>
              </a:r>
              <a:endParaRPr sz="900">
                <a:solidFill>
                  <a:srgbClr val="FFFFFF"/>
                </a:solidFill>
                <a:latin typeface="Roboto"/>
                <a:ea typeface="Roboto"/>
                <a:cs typeface="Roboto"/>
                <a:sym typeface="Roboto"/>
              </a:endParaRPr>
            </a:p>
          </p:txBody>
        </p:sp>
        <p:cxnSp>
          <p:nvCxnSpPr>
            <p:cNvPr id="245" name="Shape 245"/>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246" name="Shape 246"/>
          <p:cNvGrpSpPr/>
          <p:nvPr/>
        </p:nvGrpSpPr>
        <p:grpSpPr>
          <a:xfrm>
            <a:off x="0" y="2295575"/>
            <a:ext cx="2286000" cy="2847950"/>
            <a:chOff x="0" y="2295575"/>
            <a:chExt cx="2286000" cy="2847950"/>
          </a:xfrm>
        </p:grpSpPr>
        <p:grpSp>
          <p:nvGrpSpPr>
            <p:cNvPr id="247" name="Shape 247"/>
            <p:cNvGrpSpPr/>
            <p:nvPr/>
          </p:nvGrpSpPr>
          <p:grpSpPr>
            <a:xfrm>
              <a:off x="0" y="2295575"/>
              <a:ext cx="2286000" cy="2847950"/>
              <a:chOff x="0" y="2295575"/>
              <a:chExt cx="2286000" cy="2847950"/>
            </a:xfrm>
          </p:grpSpPr>
          <p:sp>
            <p:nvSpPr>
              <p:cNvPr id="248" name="Shape 248"/>
              <p:cNvSpPr/>
              <p:nvPr/>
            </p:nvSpPr>
            <p:spPr>
              <a:xfrm>
                <a:off x="0" y="2823925"/>
                <a:ext cx="22860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0" name="Shape 250"/>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b="1" lang="en" sz="1000">
                  <a:solidFill>
                    <a:srgbClr val="FFFFFF"/>
                  </a:solidFill>
                  <a:latin typeface="Roboto"/>
                  <a:ea typeface="Roboto"/>
                  <a:cs typeface="Roboto"/>
                  <a:sym typeface="Roboto"/>
                </a:rPr>
                <a:t>Lab02</a:t>
              </a:r>
              <a:endParaRPr b="1" sz="1000">
                <a:solidFill>
                  <a:srgbClr val="FFFFFF"/>
                </a:solidFill>
                <a:latin typeface="Roboto"/>
                <a:ea typeface="Roboto"/>
                <a:cs typeface="Roboto"/>
                <a:sym typeface="Roboto"/>
              </a:endParaRPr>
            </a:p>
          </p:txBody>
        </p:sp>
        <p:sp>
          <p:nvSpPr>
            <p:cNvPr id="251" name="Shape 251"/>
            <p:cNvSpPr txBox="1"/>
            <p:nvPr/>
          </p:nvSpPr>
          <p:spPr>
            <a:xfrm>
              <a:off x="0" y="3221550"/>
              <a:ext cx="2069700" cy="996000"/>
            </a:xfrm>
            <a:prstGeom prst="rect">
              <a:avLst/>
            </a:prstGeom>
            <a:noFill/>
            <a:ln>
              <a:noFill/>
            </a:ln>
          </p:spPr>
          <p:txBody>
            <a:bodyPr anchorCtr="0" anchor="t" bIns="91425" lIns="91425" spcFirstLastPara="1" rIns="91425" wrap="square" tIns="91425">
              <a:noAutofit/>
            </a:bodyPr>
            <a:lstStyle/>
            <a:p>
              <a:pPr indent="-285750" lvl="0" marL="457200" rtl="0">
                <a:lnSpc>
                  <a:spcPct val="100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In depth AI, NLP, Speech Recognition </a:t>
              </a:r>
              <a:endParaRPr sz="900">
                <a:solidFill>
                  <a:srgbClr val="FFFFFF"/>
                </a:solidFill>
                <a:latin typeface="Roboto"/>
                <a:ea typeface="Roboto"/>
                <a:cs typeface="Roboto"/>
                <a:sym typeface="Roboto"/>
              </a:endParaRPr>
            </a:p>
            <a:p>
              <a:pPr indent="-285750" lvl="0" marL="457200" rtl="0">
                <a:lnSpc>
                  <a:spcPct val="100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Tech to date, 'n' a bit of science, </a:t>
              </a:r>
              <a:endParaRPr sz="900">
                <a:solidFill>
                  <a:srgbClr val="FFFFFF"/>
                </a:solidFill>
                <a:latin typeface="Roboto"/>
                <a:ea typeface="Roboto"/>
                <a:cs typeface="Roboto"/>
                <a:sym typeface="Roboto"/>
              </a:endParaRPr>
            </a:p>
            <a:p>
              <a:pPr indent="-285750" lvl="0" marL="457200">
                <a:lnSpc>
                  <a:spcPct val="100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State of the art solutions</a:t>
              </a:r>
              <a:endParaRPr sz="900">
                <a:solidFill>
                  <a:srgbClr val="FFFFFF"/>
                </a:solidFill>
                <a:latin typeface="Roboto"/>
                <a:ea typeface="Roboto"/>
                <a:cs typeface="Roboto"/>
                <a:sym typeface="Roboto"/>
              </a:endParaRPr>
            </a:p>
          </p:txBody>
        </p:sp>
        <p:cxnSp>
          <p:nvCxnSpPr>
            <p:cNvPr id="252" name="Shape 252"/>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Set our goals, plan, team building</a:t>
            </a:r>
            <a:endParaRPr/>
          </a:p>
        </p:txBody>
      </p:sp>
      <p:pic>
        <p:nvPicPr>
          <p:cNvPr id="258" name="Shape 258"/>
          <p:cNvPicPr preferRelativeResize="0"/>
          <p:nvPr/>
        </p:nvPicPr>
        <p:blipFill>
          <a:blip r:embed="rId3">
            <a:alphaModFix/>
          </a:blip>
          <a:stretch>
            <a:fillRect/>
          </a:stretch>
        </p:blipFill>
        <p:spPr>
          <a:xfrm>
            <a:off x="3187691" y="1152475"/>
            <a:ext cx="2768617" cy="2838550"/>
          </a:xfrm>
          <a:prstGeom prst="rect">
            <a:avLst/>
          </a:prstGeom>
          <a:noFill/>
          <a:ln>
            <a:noFill/>
          </a:ln>
          <a:effectLst>
            <a:outerShdw blurRad="428625"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time	</a:t>
            </a:r>
            <a:endParaRPr/>
          </a:p>
        </p:txBody>
      </p:sp>
      <p:pic>
        <p:nvPicPr>
          <p:cNvPr id="264" name="Shape 264"/>
          <p:cNvPicPr preferRelativeResize="0"/>
          <p:nvPr/>
        </p:nvPicPr>
        <p:blipFill rotWithShape="1">
          <a:blip r:embed="rId3">
            <a:alphaModFix/>
          </a:blip>
          <a:srcRect b="0" l="787" r="787" t="0"/>
          <a:stretch/>
        </p:blipFill>
        <p:spPr>
          <a:xfrm>
            <a:off x="2843775" y="1152475"/>
            <a:ext cx="3456449" cy="3456449"/>
          </a:xfrm>
          <a:prstGeom prst="rect">
            <a:avLst/>
          </a:prstGeom>
          <a:noFill/>
          <a:ln>
            <a:noFill/>
          </a:ln>
        </p:spPr>
      </p:pic>
      <p:sp>
        <p:nvSpPr>
          <p:cNvPr id="265" name="Shape 265"/>
          <p:cNvSpPr txBox="1"/>
          <p:nvPr/>
        </p:nvSpPr>
        <p:spPr>
          <a:xfrm>
            <a:off x="2843700" y="678770"/>
            <a:ext cx="3456600" cy="792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3000">
                <a:solidFill>
                  <a:srgbClr val="FFFFFF"/>
                </a:solidFill>
                <a:latin typeface="Amatic SC"/>
                <a:ea typeface="Amatic SC"/>
                <a:cs typeface="Amatic SC"/>
                <a:sym typeface="Amatic SC"/>
              </a:rPr>
              <a:t>Time to make me a </a:t>
            </a:r>
            <a:endParaRPr b="1" sz="3000">
              <a:solidFill>
                <a:srgbClr val="FFFFFF"/>
              </a:solidFill>
              <a:latin typeface="Amatic SC"/>
              <a:ea typeface="Amatic SC"/>
              <a:cs typeface="Amatic SC"/>
              <a:sym typeface="Amatic S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DDDDD"/>
            </a:gs>
            <a:gs pos="100000">
              <a:srgbClr val="919191"/>
            </a:gs>
          </a:gsLst>
          <a:path path="circle">
            <a:fillToRect b="50%" l="50%" r="50%" t="50%"/>
          </a:path>
          <a:tileRect/>
        </a:gradFill>
      </p:bgPr>
    </p:bg>
    <p:spTree>
      <p:nvGrpSpPr>
        <p:cNvPr id="269" name="Shape 269"/>
        <p:cNvGrpSpPr/>
        <p:nvPr/>
      </p:nvGrpSpPr>
      <p:grpSpPr>
        <a:xfrm>
          <a:off x="0" y="0"/>
          <a:ext cx="0" cy="0"/>
          <a:chOff x="0" y="0"/>
          <a:chExt cx="0" cy="0"/>
        </a:xfrm>
      </p:grpSpPr>
      <p:sp>
        <p:nvSpPr>
          <p:cNvPr id="270" name="Shape 270"/>
          <p:cNvSpPr txBox="1"/>
          <p:nvPr>
            <p:ph type="title"/>
          </p:nvPr>
        </p:nvSpPr>
        <p:spPr>
          <a:xfrm>
            <a:off x="64000" y="586300"/>
            <a:ext cx="62271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Tech to be used</a:t>
            </a:r>
            <a:endParaRPr/>
          </a:p>
        </p:txBody>
      </p:sp>
      <p:sp>
        <p:nvSpPr>
          <p:cNvPr id="271" name="Shape 271"/>
          <p:cNvSpPr txBox="1"/>
          <p:nvPr>
            <p:ph type="title"/>
          </p:nvPr>
        </p:nvSpPr>
        <p:spPr>
          <a:xfrm>
            <a:off x="5081475" y="526350"/>
            <a:ext cx="39927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Python</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TensorFlow</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lang="en">
                <a:solidFill>
                  <a:srgbClr val="FFFFFF"/>
                </a:solidFill>
              </a:rPr>
              <a:t>Raspberry Pi</a:t>
            </a:r>
            <a:endParaRPr>
              <a:solidFill>
                <a:srgbClr val="FFFFFF"/>
              </a:solidFill>
            </a:endParaRPr>
          </a:p>
        </p:txBody>
      </p:sp>
      <p:pic>
        <p:nvPicPr>
          <p:cNvPr id="272" name="Shape 272"/>
          <p:cNvPicPr preferRelativeResize="0"/>
          <p:nvPr/>
        </p:nvPicPr>
        <p:blipFill rotWithShape="1">
          <a:blip r:embed="rId3">
            <a:alphaModFix/>
          </a:blip>
          <a:srcRect b="0" l="14685" r="14678" t="0"/>
          <a:stretch/>
        </p:blipFill>
        <p:spPr>
          <a:xfrm>
            <a:off x="4049202" y="3582525"/>
            <a:ext cx="725950" cy="914675"/>
          </a:xfrm>
          <a:prstGeom prst="rect">
            <a:avLst/>
          </a:prstGeom>
          <a:noFill/>
          <a:ln>
            <a:noFill/>
          </a:ln>
          <a:effectLst>
            <a:outerShdw blurRad="428625" rotWithShape="0" algn="bl" dir="5400000" dist="19050">
              <a:srgbClr val="000000">
                <a:alpha val="50000"/>
              </a:srgbClr>
            </a:outerShdw>
          </a:effectLst>
        </p:spPr>
      </p:pic>
      <p:pic>
        <p:nvPicPr>
          <p:cNvPr id="273" name="Shape 273"/>
          <p:cNvPicPr preferRelativeResize="0"/>
          <p:nvPr/>
        </p:nvPicPr>
        <p:blipFill>
          <a:blip r:embed="rId4">
            <a:alphaModFix/>
          </a:blip>
          <a:stretch>
            <a:fillRect/>
          </a:stretch>
        </p:blipFill>
        <p:spPr>
          <a:xfrm rot="10800000">
            <a:off x="4049200" y="745012"/>
            <a:ext cx="725950" cy="723126"/>
          </a:xfrm>
          <a:prstGeom prst="rect">
            <a:avLst/>
          </a:prstGeom>
          <a:noFill/>
          <a:ln>
            <a:noFill/>
          </a:ln>
          <a:effectLst>
            <a:outerShdw blurRad="157163" rotWithShape="0" algn="bl" dir="5400000" dist="19050">
              <a:srgbClr val="000000">
                <a:alpha val="50000"/>
              </a:srgbClr>
            </a:outerShdw>
          </a:effectLst>
        </p:spPr>
      </p:pic>
      <p:pic>
        <p:nvPicPr>
          <p:cNvPr id="274" name="Shape 274"/>
          <p:cNvPicPr preferRelativeResize="0"/>
          <p:nvPr/>
        </p:nvPicPr>
        <p:blipFill rotWithShape="1">
          <a:blip r:embed="rId5">
            <a:alphaModFix/>
          </a:blip>
          <a:srcRect b="189" l="0" r="0" t="199"/>
          <a:stretch/>
        </p:blipFill>
        <p:spPr>
          <a:xfrm>
            <a:off x="4049199" y="2163774"/>
            <a:ext cx="725951" cy="723126"/>
          </a:xfrm>
          <a:prstGeom prst="rect">
            <a:avLst/>
          </a:prstGeom>
          <a:noFill/>
          <a:ln>
            <a:noFill/>
          </a:ln>
          <a:effectLst>
            <a:outerShdw blurRad="157163"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Python</a:t>
            </a:r>
            <a:endParaRPr/>
          </a:p>
        </p:txBody>
      </p:sp>
      <p:sp>
        <p:nvSpPr>
          <p:cNvPr id="280" name="Shape 280"/>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sz="1800" u="sng">
                <a:solidFill>
                  <a:schemeClr val="hlink"/>
                </a:solidFill>
                <a:latin typeface="Montserrat Light"/>
                <a:ea typeface="Montserrat Light"/>
                <a:cs typeface="Montserrat Light"/>
                <a:sym typeface="Montserrat Light"/>
                <a:hlinkClick r:id="rId3"/>
              </a:rPr>
              <a:t>https://www.python.org</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p:txBody>
      </p:sp>
      <p:pic>
        <p:nvPicPr>
          <p:cNvPr id="281" name="Shape 281"/>
          <p:cNvPicPr preferRelativeResize="0"/>
          <p:nvPr/>
        </p:nvPicPr>
        <p:blipFill rotWithShape="1">
          <a:blip r:embed="rId4">
            <a:alphaModFix/>
          </a:blip>
          <a:srcRect b="0" l="1251" r="5316" t="0"/>
          <a:stretch/>
        </p:blipFill>
        <p:spPr>
          <a:xfrm>
            <a:off x="4816750" y="1338275"/>
            <a:ext cx="4233999" cy="2466950"/>
          </a:xfrm>
          <a:prstGeom prst="rect">
            <a:avLst/>
          </a:prstGeom>
          <a:noFill/>
          <a:ln>
            <a:noFill/>
          </a:ln>
        </p:spPr>
      </p:pic>
      <p:pic>
        <p:nvPicPr>
          <p:cNvPr id="282" name="Shape 282"/>
          <p:cNvPicPr preferRelativeResize="0"/>
          <p:nvPr/>
        </p:nvPicPr>
        <p:blipFill>
          <a:blip r:embed="rId5">
            <a:alphaModFix/>
          </a:blip>
          <a:stretch>
            <a:fillRect/>
          </a:stretch>
        </p:blipFill>
        <p:spPr>
          <a:xfrm rot="10800000">
            <a:off x="1925125" y="358262"/>
            <a:ext cx="725950" cy="723126"/>
          </a:xfrm>
          <a:prstGeom prst="rect">
            <a:avLst/>
          </a:prstGeom>
          <a:noFill/>
          <a:ln>
            <a:noFill/>
          </a:ln>
          <a:effectLst>
            <a:outerShdw blurRad="157163"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TensorFlow</a:t>
            </a:r>
            <a:endParaRPr/>
          </a:p>
        </p:txBody>
      </p:sp>
      <p:sp>
        <p:nvSpPr>
          <p:cNvPr id="288" name="Shape 288"/>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sz="1800" u="sng">
                <a:solidFill>
                  <a:schemeClr val="hlink"/>
                </a:solidFill>
                <a:latin typeface="Montserrat Light"/>
                <a:ea typeface="Montserrat Light"/>
                <a:cs typeface="Montserrat Light"/>
                <a:sym typeface="Montserrat Light"/>
                <a:hlinkClick r:id="rId3"/>
              </a:rPr>
              <a:t>https://www.tensorflow.org</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p:txBody>
      </p:sp>
      <p:pic>
        <p:nvPicPr>
          <p:cNvPr id="289" name="Shape 289"/>
          <p:cNvPicPr preferRelativeResize="0"/>
          <p:nvPr/>
        </p:nvPicPr>
        <p:blipFill rotWithShape="1">
          <a:blip r:embed="rId4">
            <a:alphaModFix/>
          </a:blip>
          <a:srcRect b="-35034" l="-35038" r="-6704" t="-35034"/>
          <a:stretch/>
        </p:blipFill>
        <p:spPr>
          <a:xfrm>
            <a:off x="3700225" y="1267450"/>
            <a:ext cx="5352200" cy="2608600"/>
          </a:xfrm>
          <a:prstGeom prst="rect">
            <a:avLst/>
          </a:prstGeom>
          <a:noFill/>
          <a:ln>
            <a:noFill/>
          </a:ln>
        </p:spPr>
      </p:pic>
      <p:pic>
        <p:nvPicPr>
          <p:cNvPr id="290" name="Shape 290"/>
          <p:cNvPicPr preferRelativeResize="0"/>
          <p:nvPr/>
        </p:nvPicPr>
        <p:blipFill rotWithShape="1">
          <a:blip r:embed="rId5">
            <a:alphaModFix/>
          </a:blip>
          <a:srcRect b="189" l="0" r="0" t="199"/>
          <a:stretch/>
        </p:blipFill>
        <p:spPr>
          <a:xfrm>
            <a:off x="1925124" y="544324"/>
            <a:ext cx="725951" cy="723126"/>
          </a:xfrm>
          <a:prstGeom prst="rect">
            <a:avLst/>
          </a:prstGeom>
          <a:noFill/>
          <a:ln>
            <a:noFill/>
          </a:ln>
          <a:effectLst>
            <a:outerShdw blurRad="157163"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Raspberry Pi</a:t>
            </a:r>
            <a:endParaRPr/>
          </a:p>
        </p:txBody>
      </p:sp>
      <p:sp>
        <p:nvSpPr>
          <p:cNvPr id="296" name="Shape 296"/>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sz="1800" u="sng">
                <a:solidFill>
                  <a:schemeClr val="hlink"/>
                </a:solidFill>
                <a:latin typeface="Montserrat Light"/>
                <a:ea typeface="Montserrat Light"/>
                <a:cs typeface="Montserrat Light"/>
                <a:sym typeface="Montserrat Light"/>
                <a:hlinkClick r:id="rId3"/>
              </a:rPr>
              <a:t>https://playground.tensorflow.org/</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p:txBody>
      </p:sp>
      <p:pic>
        <p:nvPicPr>
          <p:cNvPr id="297" name="Shape 297"/>
          <p:cNvPicPr preferRelativeResize="0"/>
          <p:nvPr/>
        </p:nvPicPr>
        <p:blipFill rotWithShape="1">
          <a:blip r:embed="rId4">
            <a:alphaModFix/>
          </a:blip>
          <a:srcRect b="5105" l="0" r="0" t="0"/>
          <a:stretch/>
        </p:blipFill>
        <p:spPr>
          <a:xfrm>
            <a:off x="5000853" y="1267450"/>
            <a:ext cx="3821045" cy="2460177"/>
          </a:xfrm>
          <a:prstGeom prst="rect">
            <a:avLst/>
          </a:prstGeom>
          <a:noFill/>
          <a:ln>
            <a:noFill/>
          </a:ln>
        </p:spPr>
      </p:pic>
      <p:pic>
        <p:nvPicPr>
          <p:cNvPr id="298" name="Shape 298"/>
          <p:cNvPicPr preferRelativeResize="0"/>
          <p:nvPr/>
        </p:nvPicPr>
        <p:blipFill rotWithShape="1">
          <a:blip r:embed="rId5">
            <a:alphaModFix/>
          </a:blip>
          <a:srcRect b="0" l="14685" r="14678" t="0"/>
          <a:stretch/>
        </p:blipFill>
        <p:spPr>
          <a:xfrm>
            <a:off x="1925127" y="352775"/>
            <a:ext cx="725950" cy="914675"/>
          </a:xfrm>
          <a:prstGeom prst="rect">
            <a:avLst/>
          </a:prstGeom>
          <a:noFill/>
          <a:ln>
            <a:noFill/>
          </a:ln>
          <a:effectLst>
            <a:outerShdw blurRad="428625"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Online Neural Net play</a:t>
            </a:r>
            <a:endParaRPr/>
          </a:p>
        </p:txBody>
      </p:sp>
      <p:sp>
        <p:nvSpPr>
          <p:cNvPr id="304" name="Shape 30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sz="1800" u="sng">
                <a:solidFill>
                  <a:schemeClr val="hlink"/>
                </a:solidFill>
                <a:latin typeface="Montserrat Light"/>
                <a:ea typeface="Montserrat Light"/>
                <a:cs typeface="Montserrat Light"/>
                <a:sym typeface="Montserrat Light"/>
                <a:hlinkClick r:id="rId3"/>
              </a:rPr>
              <a:t>https://playground.tensorflow.org/</a:t>
            </a:r>
            <a:endParaRPr sz="1800">
              <a:latin typeface="Montserrat Light"/>
              <a:ea typeface="Montserrat Light"/>
              <a:cs typeface="Montserrat Light"/>
              <a:sym typeface="Montserrat Light"/>
            </a:endParaRPr>
          </a:p>
          <a:p>
            <a:pPr indent="0" lvl="0" marL="0">
              <a:spcBef>
                <a:spcPts val="0"/>
              </a:spcBef>
              <a:spcAft>
                <a:spcPts val="0"/>
              </a:spcAft>
              <a:buNone/>
            </a:pPr>
            <a:r>
              <a:t/>
            </a:r>
            <a:endParaRPr sz="1800">
              <a:latin typeface="Montserrat Light"/>
              <a:ea typeface="Montserrat Light"/>
              <a:cs typeface="Montserrat Light"/>
              <a:sym typeface="Montserrat Light"/>
            </a:endParaRPr>
          </a:p>
          <a:p>
            <a:pPr indent="0" lvl="0" marL="0">
              <a:spcBef>
                <a:spcPts val="0"/>
              </a:spcBef>
              <a:spcAft>
                <a:spcPts val="0"/>
              </a:spcAft>
              <a:buNone/>
            </a:pPr>
            <a:r>
              <a:t/>
            </a:r>
            <a:endParaRPr sz="1800">
              <a:latin typeface="Montserrat Light"/>
              <a:ea typeface="Montserrat Light"/>
              <a:cs typeface="Montserrat Light"/>
              <a:sym typeface="Montserrat Light"/>
            </a:endParaRPr>
          </a:p>
        </p:txBody>
      </p:sp>
      <p:pic>
        <p:nvPicPr>
          <p:cNvPr id="305" name="Shape 305"/>
          <p:cNvPicPr preferRelativeResize="0"/>
          <p:nvPr/>
        </p:nvPicPr>
        <p:blipFill>
          <a:blip r:embed="rId4">
            <a:alphaModFix/>
          </a:blip>
          <a:stretch>
            <a:fillRect/>
          </a:stretch>
        </p:blipFill>
        <p:spPr>
          <a:xfrm>
            <a:off x="4770325" y="1267450"/>
            <a:ext cx="4282099" cy="260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idx="1" type="body"/>
          </p:nvPr>
        </p:nvSpPr>
        <p:spPr>
          <a:xfrm>
            <a:off x="311700" y="351375"/>
            <a:ext cx="8520600" cy="1300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3600">
                <a:latin typeface="Nunito"/>
                <a:ea typeface="Nunito"/>
                <a:cs typeface="Nunito"/>
                <a:sym typeface="Nunito"/>
              </a:rPr>
              <a:t>“I know what AI means... I think”</a:t>
            </a:r>
            <a:endParaRPr sz="3600">
              <a:latin typeface="Nunito"/>
              <a:ea typeface="Nunito"/>
              <a:cs typeface="Nunito"/>
              <a:sym typeface="Nunito"/>
            </a:endParaRPr>
          </a:p>
        </p:txBody>
      </p:sp>
      <p:pic>
        <p:nvPicPr>
          <p:cNvPr id="73" name="Shape 73"/>
          <p:cNvPicPr preferRelativeResize="0"/>
          <p:nvPr/>
        </p:nvPicPr>
        <p:blipFill>
          <a:blip r:embed="rId3">
            <a:alphaModFix/>
          </a:blip>
          <a:stretch>
            <a:fillRect/>
          </a:stretch>
        </p:blipFill>
        <p:spPr>
          <a:xfrm>
            <a:off x="232025" y="1305375"/>
            <a:ext cx="3171566" cy="1692875"/>
          </a:xfrm>
          <a:prstGeom prst="rect">
            <a:avLst/>
          </a:prstGeom>
          <a:noFill/>
          <a:ln>
            <a:noFill/>
          </a:ln>
        </p:spPr>
      </p:pic>
      <p:pic>
        <p:nvPicPr>
          <p:cNvPr id="74" name="Shape 74"/>
          <p:cNvPicPr preferRelativeResize="0"/>
          <p:nvPr/>
        </p:nvPicPr>
        <p:blipFill>
          <a:blip r:embed="rId4">
            <a:alphaModFix/>
          </a:blip>
          <a:stretch>
            <a:fillRect/>
          </a:stretch>
        </p:blipFill>
        <p:spPr>
          <a:xfrm>
            <a:off x="5336028" y="1288912"/>
            <a:ext cx="2763194" cy="1725800"/>
          </a:xfrm>
          <a:prstGeom prst="rect">
            <a:avLst/>
          </a:prstGeom>
          <a:noFill/>
          <a:ln>
            <a:noFill/>
          </a:ln>
        </p:spPr>
      </p:pic>
      <p:pic>
        <p:nvPicPr>
          <p:cNvPr id="75" name="Shape 75"/>
          <p:cNvPicPr preferRelativeResize="0"/>
          <p:nvPr/>
        </p:nvPicPr>
        <p:blipFill>
          <a:blip r:embed="rId5">
            <a:alphaModFix/>
          </a:blip>
          <a:stretch>
            <a:fillRect/>
          </a:stretch>
        </p:blipFill>
        <p:spPr>
          <a:xfrm>
            <a:off x="3003088" y="3132575"/>
            <a:ext cx="3137818" cy="1725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https://github.com/melidisc/AI-Lab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idx="1" type="body"/>
          </p:nvPr>
        </p:nvSpPr>
        <p:spPr>
          <a:xfrm>
            <a:off x="311700" y="351375"/>
            <a:ext cx="8520600" cy="130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600">
                <a:latin typeface="Nunito"/>
                <a:ea typeface="Nunito"/>
                <a:cs typeface="Nunito"/>
                <a:sym typeface="Nunito"/>
              </a:rPr>
              <a:t>“I know what AI means... I think”</a:t>
            </a:r>
            <a:endParaRPr sz="3600">
              <a:latin typeface="Nunito"/>
              <a:ea typeface="Nunito"/>
              <a:cs typeface="Nunito"/>
              <a:sym typeface="Nunito"/>
            </a:endParaRPr>
          </a:p>
        </p:txBody>
      </p:sp>
      <p:sp>
        <p:nvSpPr>
          <p:cNvPr descr="Lots of robots fell over at the DARPA Robotics Challenge Finals. Learn more: http://spectrum.ieee.org/automaton/robotics/humanoids/darpa-robotics-challenge-robots-falling Edited by Erico Guizzo/IEEE Spectrum. Footage courtesy of DARPA." id="81" name="Shape 81" title="A Compilation of Robots Falling Down at the DARPA Robotics Challenge">
            <a:hlinkClick r:id="rId3"/>
          </p:cNvPr>
          <p:cNvSpPr/>
          <p:nvPr/>
        </p:nvSpPr>
        <p:spPr>
          <a:xfrm>
            <a:off x="2016100" y="1039200"/>
            <a:ext cx="5111800" cy="3833825"/>
          </a:xfrm>
          <a:prstGeom prst="rect">
            <a:avLst/>
          </a:prstGeom>
          <a:blipFill>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body"/>
          </p:nvPr>
        </p:nvSpPr>
        <p:spPr>
          <a:xfrm>
            <a:off x="311700" y="351375"/>
            <a:ext cx="8520600" cy="130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600">
                <a:latin typeface="Nunito"/>
                <a:ea typeface="Nunito"/>
                <a:cs typeface="Nunito"/>
                <a:sym typeface="Nunito"/>
              </a:rPr>
              <a:t>“I know what AI means... I think”</a:t>
            </a:r>
            <a:endParaRPr sz="3600">
              <a:latin typeface="Nunito"/>
              <a:ea typeface="Nunito"/>
              <a:cs typeface="Nunito"/>
              <a:sym typeface="Nunito"/>
            </a:endParaRPr>
          </a:p>
        </p:txBody>
      </p:sp>
      <p:sp>
        <p:nvSpPr>
          <p:cNvPr id="87" name="Shape 87"/>
          <p:cNvSpPr txBox="1"/>
          <p:nvPr>
            <p:ph type="title"/>
          </p:nvPr>
        </p:nvSpPr>
        <p:spPr>
          <a:xfrm>
            <a:off x="311700" y="1751400"/>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800">
                <a:latin typeface="Montserrat"/>
                <a:ea typeface="Montserrat"/>
                <a:cs typeface="Montserrat"/>
                <a:sym typeface="Montserrat"/>
              </a:rPr>
              <a:t>Intelligent behavior in an autonomous agent</a:t>
            </a:r>
            <a:r>
              <a:rPr lang="en" sz="1800">
                <a:latin typeface="Montserrat Light"/>
                <a:ea typeface="Montserrat Light"/>
                <a:cs typeface="Montserrat Light"/>
                <a:sym typeface="Montserrat Light"/>
              </a:rPr>
              <a:t> — THIS is AI. </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a:p>
            <a:pPr indent="0" lvl="0" marL="0" rtl="0">
              <a:spcBef>
                <a:spcPts val="0"/>
              </a:spcBef>
              <a:spcAft>
                <a:spcPts val="0"/>
              </a:spcAft>
              <a:buNone/>
            </a:pPr>
            <a:r>
              <a:rPr lang="en" sz="1800">
                <a:latin typeface="Montserrat Light"/>
                <a:ea typeface="Montserrat Light"/>
                <a:cs typeface="Montserrat Light"/>
                <a:sym typeface="Montserrat Light"/>
              </a:rPr>
              <a:t>AI research is leading toward something more advanced: </a:t>
            </a:r>
            <a:r>
              <a:rPr b="1" lang="en" sz="1800">
                <a:latin typeface="Montserrat"/>
                <a:ea typeface="Montserrat"/>
                <a:cs typeface="Montserrat"/>
                <a:sym typeface="Montserrat"/>
              </a:rPr>
              <a:t>artificial general intelligence, or AGI</a:t>
            </a:r>
            <a:r>
              <a:rPr lang="en" sz="1800">
                <a:latin typeface="Montserrat Light"/>
                <a:ea typeface="Montserrat Light"/>
                <a:cs typeface="Montserrat Light"/>
                <a:sym typeface="Montserrat Light"/>
              </a:rPr>
              <a:t>. </a:t>
            </a:r>
            <a:endParaRPr sz="1800">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23867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Artificial General Intelligence (AGI) is the intelligence which can be as intelligent as human beings.</a:t>
            </a:r>
            <a:endParaRPr sz="2400"/>
          </a:p>
        </p:txBody>
      </p:sp>
      <p:sp>
        <p:nvSpPr>
          <p:cNvPr id="93" name="Shape 93"/>
          <p:cNvSpPr txBox="1"/>
          <p:nvPr>
            <p:ph type="title"/>
          </p:nvPr>
        </p:nvSpPr>
        <p:spPr>
          <a:xfrm>
            <a:off x="311700" y="1751400"/>
            <a:ext cx="8520600" cy="270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b="1" lang="en" sz="1800">
                <a:latin typeface="Montserrat"/>
                <a:ea typeface="Montserrat"/>
                <a:cs typeface="Montserrat"/>
                <a:sym typeface="Montserrat"/>
              </a:rPr>
              <a:t>reason</a:t>
            </a:r>
            <a:r>
              <a:rPr lang="en" sz="1800">
                <a:latin typeface="Montserrat Light"/>
                <a:ea typeface="Montserrat Light"/>
                <a:cs typeface="Montserrat Light"/>
                <a:sym typeface="Montserrat Light"/>
              </a:rPr>
              <a:t>, use strategy, solve puzzles, and make judgments under uncertainty;</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b="1" lang="en" sz="1800">
                <a:latin typeface="Montserrat"/>
                <a:ea typeface="Montserrat"/>
                <a:cs typeface="Montserrat"/>
                <a:sym typeface="Montserrat"/>
              </a:rPr>
              <a:t>represent knowledge</a:t>
            </a:r>
            <a:r>
              <a:rPr lang="en" sz="1800">
                <a:latin typeface="Montserrat Light"/>
                <a:ea typeface="Montserrat Light"/>
                <a:cs typeface="Montserrat Light"/>
                <a:sym typeface="Montserrat Light"/>
              </a:rPr>
              <a:t>, including commonsense knowledge;</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b="1" lang="en" sz="1800">
                <a:latin typeface="Montserrat"/>
                <a:ea typeface="Montserrat"/>
                <a:cs typeface="Montserrat"/>
                <a:sym typeface="Montserrat"/>
              </a:rPr>
              <a:t>plan</a:t>
            </a:r>
            <a:r>
              <a:rPr lang="en"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b="1" lang="en" sz="1800">
                <a:latin typeface="Montserrat"/>
                <a:ea typeface="Montserrat"/>
                <a:cs typeface="Montserrat"/>
                <a:sym typeface="Montserrat"/>
              </a:rPr>
              <a:t>learn</a:t>
            </a:r>
            <a:r>
              <a:rPr lang="en"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b="1" lang="en" sz="1800">
                <a:latin typeface="Montserrat"/>
                <a:ea typeface="Montserrat"/>
                <a:cs typeface="Montserrat"/>
                <a:sym typeface="Montserrat"/>
              </a:rPr>
              <a:t>communicate</a:t>
            </a:r>
            <a:r>
              <a:rPr lang="en" sz="1800">
                <a:latin typeface="Montserrat Light"/>
                <a:ea typeface="Montserrat Light"/>
                <a:cs typeface="Montserrat Light"/>
                <a:sym typeface="Montserrat Light"/>
              </a:rPr>
              <a:t> in natural language;</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and integrate all these skills towards common </a:t>
            </a:r>
            <a:r>
              <a:rPr b="1" lang="en" sz="1800">
                <a:latin typeface="Montserrat"/>
                <a:ea typeface="Montserrat"/>
                <a:cs typeface="Montserrat"/>
                <a:sym typeface="Montserrat"/>
              </a:rPr>
              <a:t>goals</a:t>
            </a:r>
            <a:r>
              <a:rPr lang="en" sz="1800">
                <a:latin typeface="Montserrat Light"/>
                <a:ea typeface="Montserrat Light"/>
                <a:cs typeface="Montserrat Light"/>
                <a:sym typeface="Montserrat Light"/>
              </a:rPr>
              <a:t>.</a:t>
            </a:r>
            <a:endParaRPr sz="1800">
              <a:latin typeface="Montserrat Light"/>
              <a:ea typeface="Montserrat Light"/>
              <a:cs typeface="Montserrat Light"/>
              <a:sym typeface="Montserrat Light"/>
            </a:endParaRPr>
          </a:p>
          <a:p>
            <a:pPr indent="0" lvl="0" marL="0">
              <a:spcBef>
                <a:spcPts val="0"/>
              </a:spcBef>
              <a:spcAft>
                <a:spcPts val="0"/>
              </a:spcAft>
              <a:buNone/>
            </a:pPr>
            <a:r>
              <a:t/>
            </a:r>
            <a:endParaRPr sz="1800">
              <a:latin typeface="Montserrat Light"/>
              <a:ea typeface="Montserrat Light"/>
              <a:cs typeface="Montserrat Light"/>
              <a:sym typeface="Montserrat Light"/>
            </a:endParaRPr>
          </a:p>
          <a:p>
            <a:pPr indent="0" lvl="0" marL="0" rtl="0">
              <a:spcBef>
                <a:spcPts val="0"/>
              </a:spcBef>
              <a:spcAft>
                <a:spcPts val="0"/>
              </a:spcAft>
              <a:buNone/>
            </a:pPr>
            <a:r>
              <a:t/>
            </a:r>
            <a:endParaRPr sz="1800">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23867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Tests for confirming human-level AGI</a:t>
            </a:r>
            <a:endParaRPr sz="2400"/>
          </a:p>
        </p:txBody>
      </p:sp>
      <p:sp>
        <p:nvSpPr>
          <p:cNvPr id="99" name="Shape 99"/>
          <p:cNvSpPr txBox="1"/>
          <p:nvPr>
            <p:ph type="title"/>
          </p:nvPr>
        </p:nvSpPr>
        <p:spPr>
          <a:xfrm>
            <a:off x="311700" y="1751400"/>
            <a:ext cx="8520600" cy="2703300"/>
          </a:xfrm>
          <a:prstGeom prst="rect">
            <a:avLst/>
          </a:prstGeom>
        </p:spPr>
        <p:txBody>
          <a:bodyPr anchorCtr="0" anchor="ctr" bIns="91425" lIns="91425" spcFirstLastPara="1" rIns="91425" wrap="square" tIns="91425">
            <a:noAutofit/>
          </a:bodyPr>
          <a:lstStyle/>
          <a:p>
            <a:pPr indent="-342900" lvl="0" marL="45720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The Turing Test (Turing)</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The Coffee Test (Wozniak)</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The Robot College Student Test (Goertzel)</a:t>
            </a:r>
            <a:endParaRPr sz="1800">
              <a:latin typeface="Montserrat Light"/>
              <a:ea typeface="Montserrat Light"/>
              <a:cs typeface="Montserrat Light"/>
              <a:sym typeface="Montserrat Light"/>
            </a:endParaRPr>
          </a:p>
          <a:p>
            <a:pPr indent="-342900" lvl="0" marL="45720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The Employment Test (Nilsson)</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The flat pack furniture test (Tony Severyns)</a:t>
            </a:r>
            <a:endParaRPr sz="1800">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10075"/>
            <a:ext cx="8520600" cy="164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What we have in place today, Weak AI</a:t>
            </a:r>
            <a:endParaRPr sz="2400"/>
          </a:p>
        </p:txBody>
      </p:sp>
      <p:sp>
        <p:nvSpPr>
          <p:cNvPr id="105" name="Shape 105"/>
          <p:cNvSpPr txBox="1"/>
          <p:nvPr>
            <p:ph type="title"/>
          </p:nvPr>
        </p:nvSpPr>
        <p:spPr>
          <a:xfrm>
            <a:off x="311700" y="977700"/>
            <a:ext cx="8520600" cy="1029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Montserrat Light"/>
                <a:ea typeface="Montserrat Light"/>
                <a:cs typeface="Montserrat Light"/>
                <a:sym typeface="Montserrat Light"/>
              </a:rPr>
              <a:t>AI to solve specific problems</a:t>
            </a:r>
            <a:endParaRPr sz="1800">
              <a:latin typeface="Montserrat Light"/>
              <a:ea typeface="Montserrat Light"/>
              <a:cs typeface="Montserrat Light"/>
              <a:sym typeface="Montserrat Light"/>
            </a:endParaRPr>
          </a:p>
        </p:txBody>
      </p:sp>
      <p:pic>
        <p:nvPicPr>
          <p:cNvPr id="106" name="Shape 106"/>
          <p:cNvPicPr preferRelativeResize="0"/>
          <p:nvPr/>
        </p:nvPicPr>
        <p:blipFill>
          <a:blip r:embed="rId3">
            <a:alphaModFix/>
          </a:blip>
          <a:stretch>
            <a:fillRect/>
          </a:stretch>
        </p:blipFill>
        <p:spPr>
          <a:xfrm>
            <a:off x="207325" y="1860200"/>
            <a:ext cx="2335699" cy="1557101"/>
          </a:xfrm>
          <a:prstGeom prst="rect">
            <a:avLst/>
          </a:prstGeom>
          <a:noFill/>
          <a:ln>
            <a:noFill/>
          </a:ln>
          <a:effectLst>
            <a:outerShdw blurRad="542925" rotWithShape="0" algn="bl" dir="5400000" dist="19050">
              <a:srgbClr val="000000">
                <a:alpha val="50000"/>
              </a:srgbClr>
            </a:outerShdw>
          </a:effectLst>
        </p:spPr>
      </p:pic>
      <p:pic>
        <p:nvPicPr>
          <p:cNvPr id="107" name="Shape 107"/>
          <p:cNvPicPr preferRelativeResize="0"/>
          <p:nvPr/>
        </p:nvPicPr>
        <p:blipFill>
          <a:blip r:embed="rId4">
            <a:alphaModFix/>
          </a:blip>
          <a:stretch>
            <a:fillRect/>
          </a:stretch>
        </p:blipFill>
        <p:spPr>
          <a:xfrm>
            <a:off x="2797150" y="3064725"/>
            <a:ext cx="3549699" cy="1491525"/>
          </a:xfrm>
          <a:prstGeom prst="rect">
            <a:avLst/>
          </a:prstGeom>
          <a:noFill/>
          <a:ln>
            <a:noFill/>
          </a:ln>
        </p:spPr>
      </p:pic>
      <p:sp>
        <p:nvSpPr>
          <p:cNvPr descr="AIVA (Artificial Intelligence Virtual Artist) is an AI who composes soundtracks for films, video games, tv shows and commercials. Learn more at www.aiva.ai and listen to all the new compositions on the soundcloud page: https://soundcloud.com/user-95265362  00:00 - Opening Jingle 00:19 - Op. 24 &quot;I am AI&quot; 03:24 - Op. 7 &quot;The Awakening&quot; 06:45 - Op. 21 &quot;Genesis&quot; 09:34 - Op. 14 &quot;Celtic Dance&quot; 12:06 - Op. 22 &quot;Elegancia&quot; 15:04 - Op. 1 for Piano Solo 19:18 - Op. 2 for Piano Solo 21:06 - Op. 3 for Piano Solo 22:35 - Op. 4 for Piano Solo 24:20 - Op. 5 for Piano Solo 26:27 - Op. 6 for Piano Solo 27:35 - Op. 8 for Piano Solo 30:05 - Op. 9 for Piano Solo 31:55 - Op. 10 for Piano Solo 35:43 - Op. 11 for Piano Solo 39:37 - Op. 12 for Piano Solo 42:38 - Op. 13 for Piano Solo 45:27 - Op. 14 for Piano Solo 47:48 - Op. 15 for Piano Solo 50:18 - Op. 16 for Piano Solo 52:13 - Op. 17 for Piano Solo 55:14 - Op. 18 for Piano Solo 57:30 - Op. 19 for Piano Solo 59:15 - Op. 20 for Piano Solo 1:01:11 - Op. 21 for Piano Solo 1:04:11 - Op. 22 for Piano Solo 1:07:44 - Op. 3 &quot;A little chamber music&quot;" id="108" name="Shape 108" title="Aiva - 1hour music collection">
            <a:hlinkClick r:id="rId5"/>
          </p:cNvPr>
          <p:cNvSpPr/>
          <p:nvPr/>
        </p:nvSpPr>
        <p:spPr>
          <a:xfrm>
            <a:off x="6499249" y="2159700"/>
            <a:ext cx="2492351" cy="1869263"/>
          </a:xfrm>
          <a:prstGeom prst="rect">
            <a:avLst/>
          </a:prstGeom>
          <a:blipFill>
            <a:blip r:embed="rId6">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idx="4294967295" type="subTitle"/>
          </p:nvPr>
        </p:nvSpPr>
        <p:spPr>
          <a:xfrm>
            <a:off x="6467025" y="2765875"/>
            <a:ext cx="1662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t>E</a:t>
            </a:r>
            <a:r>
              <a:rPr lang="en" sz="1200"/>
              <a:t>conomic impact of </a:t>
            </a:r>
            <a:r>
              <a:rPr lang="en" sz="1200"/>
              <a:t>the IoT by 2025, a</a:t>
            </a:r>
            <a:r>
              <a:rPr lang="en" sz="1200"/>
              <a:t>ccording to estimations by the McKinsey Global Institute</a:t>
            </a:r>
            <a:endParaRPr sz="1200"/>
          </a:p>
        </p:txBody>
      </p:sp>
      <p:sp>
        <p:nvSpPr>
          <p:cNvPr id="114" name="Shape 114"/>
          <p:cNvSpPr txBox="1"/>
          <p:nvPr>
            <p:ph idx="4294967295" type="ctrTitle"/>
          </p:nvPr>
        </p:nvSpPr>
        <p:spPr>
          <a:xfrm>
            <a:off x="1103775" y="1018925"/>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85%</a:t>
            </a:r>
            <a:endParaRPr sz="3600"/>
          </a:p>
        </p:txBody>
      </p:sp>
      <p:sp>
        <p:nvSpPr>
          <p:cNvPr id="115" name="Shape 115"/>
          <p:cNvSpPr txBox="1"/>
          <p:nvPr>
            <p:ph idx="4294967295" type="subTitle"/>
          </p:nvPr>
        </p:nvSpPr>
        <p:spPr>
          <a:xfrm>
            <a:off x="1014375" y="2719250"/>
            <a:ext cx="1662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t>Of customer interactions are projected to be managed without a human by 2020.</a:t>
            </a:r>
            <a:endParaRPr sz="1200"/>
          </a:p>
        </p:txBody>
      </p:sp>
      <p:cxnSp>
        <p:nvCxnSpPr>
          <p:cNvPr id="116" name="Shape 116"/>
          <p:cNvCxnSpPr/>
          <p:nvPr/>
        </p:nvCxnSpPr>
        <p:spPr>
          <a:xfrm>
            <a:off x="1347525" y="2179800"/>
            <a:ext cx="1085700" cy="0"/>
          </a:xfrm>
          <a:prstGeom prst="straightConnector1">
            <a:avLst/>
          </a:prstGeom>
          <a:noFill/>
          <a:ln cap="flat" cmpd="sng" w="38100">
            <a:solidFill>
              <a:schemeClr val="dk2"/>
            </a:solidFill>
            <a:prstDash val="solid"/>
            <a:round/>
            <a:headEnd len="med" w="med" type="none"/>
            <a:tailEnd len="med" w="med" type="none"/>
          </a:ln>
        </p:spPr>
      </p:cxnSp>
      <p:sp>
        <p:nvSpPr>
          <p:cNvPr id="117" name="Shape 117"/>
          <p:cNvSpPr txBox="1"/>
          <p:nvPr>
            <p:ph idx="4294967295" type="ctrTitle"/>
          </p:nvPr>
        </p:nvSpPr>
        <p:spPr>
          <a:xfrm>
            <a:off x="6556425" y="1065550"/>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$11T</a:t>
            </a:r>
            <a:endParaRPr sz="3600"/>
          </a:p>
        </p:txBody>
      </p:sp>
      <p:cxnSp>
        <p:nvCxnSpPr>
          <p:cNvPr id="118" name="Shape 118"/>
          <p:cNvCxnSpPr/>
          <p:nvPr/>
        </p:nvCxnSpPr>
        <p:spPr>
          <a:xfrm>
            <a:off x="6800175" y="2226425"/>
            <a:ext cx="1085700" cy="0"/>
          </a:xfrm>
          <a:prstGeom prst="straightConnector1">
            <a:avLst/>
          </a:prstGeom>
          <a:noFill/>
          <a:ln cap="flat" cmpd="sng" w="38100">
            <a:solidFill>
              <a:schemeClr val="dk2"/>
            </a:solidFill>
            <a:prstDash val="solid"/>
            <a:round/>
            <a:headEnd len="med" w="med" type="none"/>
            <a:tailEnd len="med" w="med" type="none"/>
          </a:ln>
        </p:spPr>
      </p:cxnSp>
      <p:sp>
        <p:nvSpPr>
          <p:cNvPr id="119" name="Shape 119"/>
          <p:cNvSpPr txBox="1"/>
          <p:nvPr>
            <p:ph idx="4294967295" type="ctrTitle"/>
          </p:nvPr>
        </p:nvSpPr>
        <p:spPr>
          <a:xfrm>
            <a:off x="3951975" y="1065550"/>
            <a:ext cx="1573200" cy="9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31B</a:t>
            </a:r>
            <a:endParaRPr sz="3600"/>
          </a:p>
        </p:txBody>
      </p:sp>
      <p:sp>
        <p:nvSpPr>
          <p:cNvPr id="120" name="Shape 120"/>
          <p:cNvSpPr txBox="1"/>
          <p:nvPr>
            <p:ph idx="4294967295" type="subTitle"/>
          </p:nvPr>
        </p:nvSpPr>
        <p:spPr>
          <a:xfrm>
            <a:off x="3862575" y="2765875"/>
            <a:ext cx="1662600" cy="135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Installed base of IoT devices worldwide by 2020</a:t>
            </a:r>
            <a:endParaRPr sz="1200"/>
          </a:p>
        </p:txBody>
      </p:sp>
      <p:cxnSp>
        <p:nvCxnSpPr>
          <p:cNvPr id="121" name="Shape 121"/>
          <p:cNvCxnSpPr/>
          <p:nvPr/>
        </p:nvCxnSpPr>
        <p:spPr>
          <a:xfrm>
            <a:off x="4195725" y="2226425"/>
            <a:ext cx="1085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